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0" r:id="rId4"/>
    <p:sldId id="270" r:id="rId5"/>
    <p:sldId id="271" r:id="rId6"/>
    <p:sldId id="268" r:id="rId7"/>
    <p:sldId id="263" r:id="rId8"/>
    <p:sldId id="262" r:id="rId9"/>
    <p:sldId id="258" r:id="rId10"/>
    <p:sldId id="261" r:id="rId11"/>
    <p:sldId id="265" r:id="rId12"/>
    <p:sldId id="264" r:id="rId13"/>
    <p:sldId id="267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9" d="100"/>
          <a:sy n="59" d="100"/>
        </p:scale>
        <p:origin x="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nfosec-au/altdns" TargetMode="External"/><Relationship Id="rId3" Type="http://schemas.openxmlformats.org/officeDocument/2006/relationships/hyperlink" Target="https://github.com/OWASP/Amass" TargetMode="External"/><Relationship Id="rId7" Type="http://schemas.openxmlformats.org/officeDocument/2006/relationships/hyperlink" Target="https://github.com/aboul3la/Sublist3r" TargetMode="External"/><Relationship Id="rId2" Type="http://schemas.openxmlformats.org/officeDocument/2006/relationships/hyperlink" Target="https://github.com/projectdiscovery/shuffledn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ols.kali.org/information-gathering/dnsreacon" TargetMode="External"/><Relationship Id="rId11" Type="http://schemas.openxmlformats.org/officeDocument/2006/relationships/hyperlink" Target="https://github.com/fwaeytens/dnsenum" TargetMode="External"/><Relationship Id="rId5" Type="http://schemas.openxmlformats.org/officeDocument/2006/relationships/hyperlink" Target="https://github.com/guelfoweb/knock" TargetMode="External"/><Relationship Id="rId10" Type="http://schemas.openxmlformats.org/officeDocument/2006/relationships/hyperlink" Target="https://nmap.org/nsedoc/scripts/dns-brute.html" TargetMode="External"/><Relationship Id="rId4" Type="http://schemas.openxmlformats.org/officeDocument/2006/relationships/hyperlink" Target="https://github.com/TheRook/subbrute" TargetMode="External"/><Relationship Id="rId9" Type="http://schemas.openxmlformats.org/officeDocument/2006/relationships/hyperlink" Target="https://github.com/visualbasic6/subdomain-bruteforc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wbnetsec.com/dnsmap/" TargetMode="External"/><Relationship Id="rId2" Type="http://schemas.openxmlformats.org/officeDocument/2006/relationships/hyperlink" Target="https://github.com/makefu/dnsma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rameip.com/dictionnaire/#211--what-is-a-brute-force-attack" TargetMode="External"/><Relationship Id="rId5" Type="http://schemas.openxmlformats.org/officeDocument/2006/relationships/hyperlink" Target="https://www.frameip.com/brute-force-dns/" TargetMode="External"/><Relationship Id="rId4" Type="http://schemas.openxmlformats.org/officeDocument/2006/relationships/hyperlink" Target="https://www.kali-linux.fr/hacking/trouver-les-sous-domaines-dun-reseau-avec-dnsmap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dmin.google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078268-FE14-4D67-BEC7-DA5CEF786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4702" y="1775825"/>
            <a:ext cx="7766936" cy="1646302"/>
          </a:xfrm>
        </p:spPr>
        <p:txBody>
          <a:bodyPr/>
          <a:lstStyle/>
          <a:p>
            <a:pPr algn="ctr"/>
            <a:r>
              <a:rPr lang="fr-BE" dirty="0"/>
              <a:t>Présentation de l’outil DNSMAP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DA720DF-A4B5-4839-9E72-B8A949E2D0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4643" y="4272675"/>
            <a:ext cx="4657651" cy="1582841"/>
          </a:xfrm>
        </p:spPr>
        <p:txBody>
          <a:bodyPr>
            <a:normAutofit lnSpcReduction="10000"/>
          </a:bodyPr>
          <a:lstStyle/>
          <a:p>
            <a:pPr algn="l"/>
            <a:r>
              <a:rPr lang="fr-BE" b="1" cap="small" dirty="0"/>
              <a:t>Université de Namur</a:t>
            </a:r>
            <a:br>
              <a:rPr lang="fr-BE" b="1" cap="small" dirty="0"/>
            </a:br>
            <a:r>
              <a:rPr lang="fr-BE" cap="small" dirty="0"/>
              <a:t>Année scolaire : </a:t>
            </a:r>
            <a:r>
              <a:rPr lang="fr-BE" b="1" cap="small" dirty="0"/>
              <a:t>2021-2022</a:t>
            </a:r>
            <a:br>
              <a:rPr lang="fr-BE" cap="small" dirty="0"/>
            </a:br>
            <a:r>
              <a:rPr lang="fr-BE" cap="small" dirty="0"/>
              <a:t>Section : </a:t>
            </a:r>
            <a:r>
              <a:rPr lang="fr-BE" b="1" cap="small" dirty="0"/>
              <a:t>Master 60HD Informatique</a:t>
            </a:r>
            <a:br>
              <a:rPr lang="fr-BE" cap="small" dirty="0"/>
            </a:br>
            <a:r>
              <a:rPr lang="fr-BE" cap="small" dirty="0"/>
              <a:t>Cours : </a:t>
            </a:r>
            <a:r>
              <a:rPr lang="fr-BE" b="1" cap="small" dirty="0"/>
              <a:t>IHDCM035 – Sécurité informatique</a:t>
            </a:r>
            <a:br>
              <a:rPr lang="fr-BE" cap="small" dirty="0"/>
            </a:br>
            <a:r>
              <a:rPr lang="fr-BE" cap="small" dirty="0"/>
              <a:t>Professeur : </a:t>
            </a:r>
            <a:r>
              <a:rPr lang="fr-BE" b="1" cap="small" dirty="0"/>
              <a:t>Christophe Ponsard</a:t>
            </a:r>
            <a:br>
              <a:rPr lang="fr-BE" b="1" cap="small" dirty="0"/>
            </a:br>
            <a:r>
              <a:rPr lang="fr-BE" cap="small" dirty="0"/>
              <a:t>Présenté par : </a:t>
            </a:r>
            <a:r>
              <a:rPr lang="fr-BE" b="1" cap="small" dirty="0"/>
              <a:t>Pierre-Yves </a:t>
            </a:r>
            <a:r>
              <a:rPr lang="fr-BE" b="1" cap="small" dirty="0" err="1"/>
              <a:t>Crutzen</a:t>
            </a:r>
            <a:endParaRPr lang="fr-BE" b="1" cap="small" dirty="0"/>
          </a:p>
        </p:txBody>
      </p:sp>
    </p:spTree>
    <p:extLst>
      <p:ext uri="{BB962C8B-B14F-4D97-AF65-F5344CB8AC3E}">
        <p14:creationId xmlns:p14="http://schemas.microsoft.com/office/powerpoint/2010/main" val="989630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5CA49-D579-4285-B157-12C6B77DA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686937"/>
          </a:xfrm>
        </p:spPr>
        <p:txBody>
          <a:bodyPr>
            <a:normAutofit/>
          </a:bodyPr>
          <a:lstStyle/>
          <a:p>
            <a:r>
              <a:rPr lang="fr-BE" dirty="0" err="1"/>
              <a:t>Bruteforcing</a:t>
            </a:r>
            <a:r>
              <a:rPr lang="fr-BE" dirty="0"/>
              <a:t> de sous-domaines DNS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DD2BEB-CE90-46FD-923C-4F4F54DCF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96537"/>
            <a:ext cx="8596668" cy="5063320"/>
          </a:xfrm>
        </p:spPr>
        <p:txBody>
          <a:bodyPr>
            <a:normAutofit/>
          </a:bodyPr>
          <a:lstStyle/>
          <a:p>
            <a:r>
              <a:rPr lang="fr-BE" dirty="0">
                <a:latin typeface="Trebuchet MS (Corps)"/>
              </a:rPr>
              <a:t>Depuis une </a:t>
            </a:r>
            <a:r>
              <a:rPr lang="fr-BE" dirty="0" err="1">
                <a:latin typeface="Trebuchet MS (Corps)"/>
              </a:rPr>
              <a:t>wordlist</a:t>
            </a:r>
            <a:r>
              <a:rPr lang="fr-BE" dirty="0">
                <a:latin typeface="Trebuchet MS (Corps)"/>
              </a:rPr>
              <a:t> par défaut :</a:t>
            </a:r>
          </a:p>
          <a:p>
            <a:pPr marL="0" indent="0">
              <a:buNone/>
            </a:pPr>
            <a:r>
              <a:rPr lang="fr-BE" dirty="0">
                <a:latin typeface="Trebuchet MS (Corps)"/>
              </a:rPr>
              <a:t>$ </a:t>
            </a:r>
            <a:r>
              <a:rPr lang="fr-BE" dirty="0" err="1">
                <a:latin typeface="Trebuchet MS (Corps)"/>
              </a:rPr>
              <a:t>dnsmap</a:t>
            </a:r>
            <a:r>
              <a:rPr lang="fr-BE" dirty="0">
                <a:latin typeface="Trebuchet MS (Corps)"/>
              </a:rPr>
              <a:t> </a:t>
            </a:r>
            <a:r>
              <a:rPr lang="fr-BE" dirty="0" err="1">
                <a:latin typeface="Trebuchet MS (Corps)"/>
              </a:rPr>
              <a:t>targetdomain.foo</a:t>
            </a:r>
            <a:br>
              <a:rPr lang="fr-BE" dirty="0">
                <a:latin typeface="Trebuchet MS (Corps)"/>
              </a:rPr>
            </a:br>
            <a:endParaRPr lang="fr-BE" dirty="0">
              <a:latin typeface="Trebuchet MS (Corps)"/>
            </a:endParaRPr>
          </a:p>
          <a:p>
            <a:r>
              <a:rPr lang="fr-BE" dirty="0">
                <a:latin typeface="Trebuchet MS (Corps)"/>
              </a:rPr>
              <a:t>Depuis une </a:t>
            </a:r>
            <a:r>
              <a:rPr lang="fr-BE" i="1" dirty="0" err="1">
                <a:latin typeface="Trebuchet MS (Corps)"/>
              </a:rPr>
              <a:t>wordlist</a:t>
            </a:r>
            <a:r>
              <a:rPr lang="fr-BE" dirty="0">
                <a:latin typeface="Trebuchet MS (Corps)"/>
              </a:rPr>
              <a:t> de l’utilisateur :</a:t>
            </a:r>
          </a:p>
          <a:p>
            <a:pPr marL="0" indent="0">
              <a:buNone/>
            </a:pPr>
            <a:r>
              <a:rPr lang="fr-BE" i="1" dirty="0">
                <a:latin typeface="Trebuchet MS (Corps)"/>
              </a:rPr>
              <a:t>$ </a:t>
            </a:r>
            <a:r>
              <a:rPr lang="fr-BE" dirty="0" err="1">
                <a:latin typeface="Trebuchet MS (Corps)"/>
              </a:rPr>
              <a:t>dnsmap</a:t>
            </a:r>
            <a:r>
              <a:rPr lang="fr-BE" dirty="0">
                <a:latin typeface="Trebuchet MS (Corps)"/>
              </a:rPr>
              <a:t> </a:t>
            </a:r>
            <a:r>
              <a:rPr lang="fr-BE" dirty="0" err="1">
                <a:latin typeface="Trebuchet MS (Corps)"/>
              </a:rPr>
              <a:t>targetdomain.foo</a:t>
            </a:r>
            <a:r>
              <a:rPr lang="fr-BE" dirty="0">
                <a:latin typeface="Trebuchet MS (Corps)"/>
              </a:rPr>
              <a:t> –w wordlist.txt</a:t>
            </a:r>
            <a:br>
              <a:rPr lang="fr-BE" dirty="0">
                <a:latin typeface="Trebuchet MS (Corps)"/>
              </a:rPr>
            </a:br>
            <a:endParaRPr lang="fr-BE" dirty="0">
              <a:latin typeface="Trebuchet MS (Corps)"/>
            </a:endParaRPr>
          </a:p>
          <a:p>
            <a:r>
              <a:rPr lang="fr-BE" dirty="0">
                <a:latin typeface="Trebuchet MS (Corps)"/>
              </a:rPr>
              <a:t>Exporter les résultats vers un dossier spécifique (fichier unique créé) :</a:t>
            </a:r>
          </a:p>
          <a:p>
            <a:pPr marL="0" indent="0">
              <a:buNone/>
            </a:pPr>
            <a:r>
              <a:rPr lang="fr-BE" dirty="0">
                <a:latin typeface="Trebuchet MS (Corps)"/>
              </a:rPr>
              <a:t>-&gt; </a:t>
            </a:r>
            <a:r>
              <a:rPr lang="fr-BE" dirty="0" err="1">
                <a:latin typeface="Trebuchet MS (Corps)"/>
              </a:rPr>
              <a:t>dnsmap</a:t>
            </a:r>
            <a:r>
              <a:rPr lang="fr-BE" dirty="0">
                <a:latin typeface="Trebuchet MS (Corps)"/>
              </a:rPr>
              <a:t> </a:t>
            </a:r>
            <a:r>
              <a:rPr lang="fr-BE" dirty="0" err="1">
                <a:latin typeface="Trebuchet MS (Corps)"/>
              </a:rPr>
              <a:t>targetdomain.foo</a:t>
            </a:r>
            <a:r>
              <a:rPr lang="fr-BE" dirty="0">
                <a:latin typeface="Trebuchet MS (Corps)"/>
              </a:rPr>
              <a:t> –r /</a:t>
            </a:r>
            <a:r>
              <a:rPr lang="fr-BE" dirty="0" err="1">
                <a:latin typeface="Trebuchet MS (Corps)"/>
              </a:rPr>
              <a:t>targetfolder</a:t>
            </a:r>
            <a:r>
              <a:rPr lang="fr-BE" dirty="0">
                <a:latin typeface="Trebuchet MS (Corps)"/>
              </a:rPr>
              <a:t>/</a:t>
            </a:r>
            <a:br>
              <a:rPr lang="fr-BE" dirty="0">
                <a:latin typeface="Trebuchet MS (Corps)"/>
              </a:rPr>
            </a:br>
            <a:endParaRPr lang="fr-BE" dirty="0">
              <a:latin typeface="Trebuchet MS (Corps)"/>
            </a:endParaRPr>
          </a:p>
          <a:p>
            <a:r>
              <a:rPr lang="fr-BE" dirty="0">
                <a:latin typeface="Trebuchet MS (Corps)"/>
              </a:rPr>
              <a:t>Définir un délai maximum (millisecondes) entre 2 requêtes DNS: </a:t>
            </a:r>
          </a:p>
          <a:p>
            <a:pPr marL="0" indent="0">
              <a:buNone/>
            </a:pPr>
            <a:r>
              <a:rPr lang="fr-BE" dirty="0">
                <a:latin typeface="Trebuchet MS (Corps)"/>
              </a:rPr>
              <a:t>-&gt; </a:t>
            </a:r>
            <a:r>
              <a:rPr lang="fr-BE" dirty="0" err="1">
                <a:latin typeface="Trebuchet MS (Corps)"/>
              </a:rPr>
              <a:t>dnsmap</a:t>
            </a:r>
            <a:r>
              <a:rPr lang="fr-BE" dirty="0">
                <a:latin typeface="Trebuchet MS (Corps)"/>
              </a:rPr>
              <a:t> </a:t>
            </a:r>
            <a:r>
              <a:rPr lang="fr-BE" dirty="0" err="1">
                <a:latin typeface="Trebuchet MS (Corps)"/>
              </a:rPr>
              <a:t>targetdomain.foo</a:t>
            </a:r>
            <a:r>
              <a:rPr lang="fr-BE" dirty="0">
                <a:latin typeface="Trebuchet MS (Corps)"/>
              </a:rPr>
              <a:t> –f /</a:t>
            </a:r>
            <a:r>
              <a:rPr lang="fr-BE" dirty="0" err="1">
                <a:latin typeface="Trebuchet MS (Corps)"/>
              </a:rPr>
              <a:t>targetfolder</a:t>
            </a:r>
            <a:r>
              <a:rPr lang="fr-BE" dirty="0">
                <a:latin typeface="Trebuchet MS (Corps)"/>
              </a:rPr>
              <a:t>/ -d 300</a:t>
            </a:r>
          </a:p>
        </p:txBody>
      </p:sp>
    </p:spTree>
    <p:extLst>
      <p:ext uri="{BB962C8B-B14F-4D97-AF65-F5344CB8AC3E}">
        <p14:creationId xmlns:p14="http://schemas.microsoft.com/office/powerpoint/2010/main" val="2429448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E5CEC5-1489-4A63-A145-EC2F42092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23650"/>
            <a:ext cx="8596668" cy="566481"/>
          </a:xfrm>
        </p:spPr>
        <p:txBody>
          <a:bodyPr>
            <a:normAutofit fontScale="90000"/>
          </a:bodyPr>
          <a:lstStyle/>
          <a:p>
            <a:r>
              <a:rPr lang="fr-BE" dirty="0"/>
              <a:t>Démonstration vidéo</a:t>
            </a:r>
          </a:p>
        </p:txBody>
      </p:sp>
      <p:pic>
        <p:nvPicPr>
          <p:cNvPr id="5" name="outil_dnsmap_3">
            <a:hlinkClick r:id="" action="ppaction://media"/>
            <a:extLst>
              <a:ext uri="{FF2B5EF4-FFF2-40B4-BE49-F238E27FC236}">
                <a16:creationId xmlns:a16="http://schemas.microsoft.com/office/drawing/2014/main" id="{0E1A99B1-601C-44DB-AD72-FC1D0A7CED7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7334" y="690131"/>
            <a:ext cx="10620462" cy="5973552"/>
          </a:xfrm>
        </p:spPr>
      </p:pic>
    </p:spTree>
    <p:extLst>
      <p:ext uri="{BB962C8B-B14F-4D97-AF65-F5344CB8AC3E}">
        <p14:creationId xmlns:p14="http://schemas.microsoft.com/office/powerpoint/2010/main" val="172750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4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4663E5-3B4F-4674-8E6E-3EFEDC910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714375"/>
            <a:ext cx="8596668" cy="733426"/>
          </a:xfrm>
        </p:spPr>
        <p:txBody>
          <a:bodyPr/>
          <a:lstStyle/>
          <a:p>
            <a:r>
              <a:rPr lang="fr-BE" dirty="0"/>
              <a:t>Conclusion	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FE77FDE-20C7-4B74-8A00-9AD3467A5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46550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BE" b="1" dirty="0">
                <a:solidFill>
                  <a:schemeClr val="accent1"/>
                </a:solidFill>
              </a:rPr>
              <a:t>Forces</a:t>
            </a:r>
          </a:p>
          <a:p>
            <a:r>
              <a:rPr lang="fr-BE" dirty="0"/>
              <a:t>Installation facile</a:t>
            </a:r>
          </a:p>
          <a:p>
            <a:r>
              <a:rPr lang="fr-BE" dirty="0"/>
              <a:t>Usage simple</a:t>
            </a:r>
          </a:p>
          <a:p>
            <a:r>
              <a:rPr lang="fr-BE" dirty="0"/>
              <a:t>Continue de fonctionner avec les années (2010)</a:t>
            </a:r>
            <a:br>
              <a:rPr lang="fr-BE" dirty="0"/>
            </a:br>
            <a:endParaRPr lang="fr-BE" dirty="0"/>
          </a:p>
          <a:p>
            <a:pPr marL="0" indent="0">
              <a:buNone/>
            </a:pPr>
            <a:r>
              <a:rPr lang="fr-BE" b="1" dirty="0">
                <a:solidFill>
                  <a:schemeClr val="accent1"/>
                </a:solidFill>
              </a:rPr>
              <a:t>Faiblesses</a:t>
            </a:r>
          </a:p>
          <a:p>
            <a:r>
              <a:rPr lang="fr-BE" dirty="0"/>
              <a:t>N’est plus maintenu activement</a:t>
            </a:r>
          </a:p>
          <a:p>
            <a:r>
              <a:rPr lang="fr-BE" dirty="0"/>
              <a:t>Limité. D’autres outils semblent offrir davantage de fonctionnalités.</a:t>
            </a:r>
          </a:p>
          <a:p>
            <a:r>
              <a:rPr lang="fr-BE" i="1" dirty="0" err="1"/>
              <a:t>Bruteforcing</a:t>
            </a:r>
            <a:r>
              <a:rPr lang="fr-BE" dirty="0"/>
              <a:t> non récursif </a:t>
            </a:r>
            <a:r>
              <a:rPr lang="fr-BE"/>
              <a:t>(n’identifie </a:t>
            </a:r>
            <a:r>
              <a:rPr lang="fr-BE" dirty="0"/>
              <a:t>pas les sous-sous-domaines tout seul)</a:t>
            </a:r>
          </a:p>
          <a:p>
            <a:r>
              <a:rPr lang="fr-BE" dirty="0"/>
              <a:t>Pas de </a:t>
            </a:r>
            <a:r>
              <a:rPr lang="fr-BE" i="1" dirty="0" err="1"/>
              <a:t>multi-threading</a:t>
            </a:r>
            <a:r>
              <a:rPr lang="fr-BE" i="1" dirty="0"/>
              <a:t> </a:t>
            </a:r>
            <a:r>
              <a:rPr lang="fr-BE" dirty="0">
                <a:sym typeface="Wingdings" panose="05000000000000000000" pitchFamily="2" charset="2"/>
              </a:rPr>
              <a:t> manque de rapidité. </a:t>
            </a:r>
          </a:p>
          <a:p>
            <a:r>
              <a:rPr lang="fr-BE" dirty="0">
                <a:sym typeface="Wingdings" panose="05000000000000000000" pitchFamily="2" charset="2"/>
              </a:rPr>
              <a:t>On ne peut pas utiliser plusieurs </a:t>
            </a:r>
            <a:r>
              <a:rPr lang="fr-BE" i="1" dirty="0" err="1">
                <a:sym typeface="Wingdings" panose="05000000000000000000" pitchFamily="2" charset="2"/>
              </a:rPr>
              <a:t>wordlists</a:t>
            </a:r>
            <a:r>
              <a:rPr lang="fr-BE" dirty="0">
                <a:sym typeface="Wingdings" panose="05000000000000000000" pitchFamily="2" charset="2"/>
              </a:rPr>
              <a:t> en même temps.</a:t>
            </a:r>
          </a:p>
        </p:txBody>
      </p:sp>
    </p:spTree>
    <p:extLst>
      <p:ext uri="{BB962C8B-B14F-4D97-AF65-F5344CB8AC3E}">
        <p14:creationId xmlns:p14="http://schemas.microsoft.com/office/powerpoint/2010/main" val="895041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E5CEC5-1489-4A63-A145-EC2F42092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18699"/>
          </a:xfrm>
        </p:spPr>
        <p:txBody>
          <a:bodyPr>
            <a:normAutofit fontScale="90000"/>
          </a:bodyPr>
          <a:lstStyle/>
          <a:p>
            <a:r>
              <a:rPr lang="fr-BE" dirty="0"/>
              <a:t>Outils similaires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D3D7A9-3D96-4813-A317-F340A21F7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28299"/>
            <a:ext cx="8596668" cy="5162976"/>
          </a:xfrm>
        </p:spPr>
        <p:txBody>
          <a:bodyPr>
            <a:normAutofit fontScale="70000" lnSpcReduction="20000"/>
          </a:bodyPr>
          <a:lstStyle/>
          <a:p>
            <a:r>
              <a:rPr lang="fr-BE" dirty="0" err="1">
                <a:solidFill>
                  <a:schemeClr val="accent1"/>
                </a:solidFill>
                <a:latin typeface="Trebuchet MS (Corps)"/>
              </a:rPr>
              <a:t>Shuffledns</a:t>
            </a:r>
            <a:r>
              <a:rPr lang="fr-BE" dirty="0">
                <a:solidFill>
                  <a:schemeClr val="accent1"/>
                </a:solidFill>
                <a:latin typeface="Trebuchet MS (Corps)"/>
              </a:rPr>
              <a:t> : </a:t>
            </a:r>
            <a:r>
              <a:rPr lang="fr-BE" dirty="0" err="1">
                <a:solidFill>
                  <a:schemeClr val="tx1"/>
                </a:solidFill>
                <a:latin typeface="Trebuchet MS (Corps)"/>
              </a:rPr>
              <a:t>subdomains</a:t>
            </a:r>
            <a:r>
              <a:rPr lang="fr-BE" dirty="0">
                <a:solidFill>
                  <a:schemeClr val="tx1"/>
                </a:solidFill>
                <a:latin typeface="Trebuchet MS (Corps)"/>
              </a:rPr>
              <a:t> </a:t>
            </a:r>
            <a:r>
              <a:rPr lang="fr-BE" dirty="0" err="1">
                <a:solidFill>
                  <a:schemeClr val="tx1"/>
                </a:solidFill>
                <a:latin typeface="Trebuchet MS (Corps)"/>
              </a:rPr>
              <a:t>resolver</a:t>
            </a:r>
            <a:r>
              <a:rPr lang="fr-BE" dirty="0">
                <a:solidFill>
                  <a:schemeClr val="tx1"/>
                </a:solidFill>
                <a:latin typeface="Trebuchet MS (Corps)"/>
              </a:rPr>
              <a:t>/</a:t>
            </a:r>
            <a:r>
              <a:rPr lang="fr-BE" dirty="0" err="1">
                <a:solidFill>
                  <a:schemeClr val="tx1"/>
                </a:solidFill>
                <a:latin typeface="Trebuchet MS (Corps)"/>
              </a:rPr>
              <a:t>bruteforcing</a:t>
            </a:r>
            <a:br>
              <a:rPr lang="fr-BE" dirty="0">
                <a:solidFill>
                  <a:schemeClr val="accent1"/>
                </a:solidFill>
                <a:latin typeface="Trebuchet MS (Corps)"/>
              </a:rPr>
            </a:br>
            <a:r>
              <a:rPr lang="fr-BE" dirty="0">
                <a:solidFill>
                  <a:schemeClr val="accent1"/>
                </a:solidFill>
                <a:latin typeface="Trebuchet MS (Corps)"/>
                <a:hlinkClick r:id="rId2"/>
              </a:rPr>
              <a:t>https://github.com/projectdiscovery/shuffledns</a:t>
            </a:r>
            <a:endParaRPr lang="fr-BE" dirty="0">
              <a:solidFill>
                <a:schemeClr val="accent1"/>
              </a:solidFill>
              <a:latin typeface="Trebuchet MS (Corps)"/>
            </a:endParaRPr>
          </a:p>
          <a:p>
            <a:r>
              <a:rPr lang="fr-BE" dirty="0">
                <a:solidFill>
                  <a:schemeClr val="accent1"/>
                </a:solidFill>
                <a:latin typeface="Trebuchet MS (Corps)"/>
              </a:rPr>
              <a:t>OWASP AMASS : </a:t>
            </a:r>
            <a:r>
              <a:rPr lang="en-US" b="0" i="0" dirty="0">
                <a:solidFill>
                  <a:schemeClr val="tx1"/>
                </a:solidFill>
                <a:effectLst/>
                <a:latin typeface="Trebuchet MS (Corps)"/>
              </a:rPr>
              <a:t>subdomain mapping techniques including scrapping, recursive brute force, reverse NDS sweeping, and machine learning to get the full list of subdomains.</a:t>
            </a:r>
            <a:br>
              <a:rPr lang="fr-BE" dirty="0">
                <a:solidFill>
                  <a:schemeClr val="accent1"/>
                </a:solidFill>
                <a:latin typeface="Trebuchet MS (Corps)"/>
              </a:rPr>
            </a:br>
            <a:r>
              <a:rPr lang="fr-BE" dirty="0">
                <a:solidFill>
                  <a:schemeClr val="accent1"/>
                </a:solidFill>
                <a:latin typeface="Trebuchet MS (Corps)"/>
                <a:hlinkClick r:id="rId3"/>
              </a:rPr>
              <a:t>https://github.com/OWASP/Amass</a:t>
            </a:r>
            <a:endParaRPr lang="fr-BE" dirty="0">
              <a:solidFill>
                <a:schemeClr val="accent1"/>
              </a:solidFill>
              <a:latin typeface="Trebuchet MS (Corps)"/>
            </a:endParaRPr>
          </a:p>
          <a:p>
            <a:r>
              <a:rPr lang="fr-BE" dirty="0" err="1">
                <a:solidFill>
                  <a:schemeClr val="accent1"/>
                </a:solidFill>
                <a:latin typeface="Trebuchet MS (Corps)"/>
              </a:rPr>
              <a:t>SubBrute</a:t>
            </a:r>
            <a:r>
              <a:rPr lang="fr-BE" dirty="0">
                <a:solidFill>
                  <a:schemeClr val="accent1"/>
                </a:solidFill>
                <a:latin typeface="Trebuchet MS (Corps)"/>
              </a:rPr>
              <a:t> : </a:t>
            </a:r>
            <a:r>
              <a:rPr lang="fr-BE" b="0" i="0" dirty="0" err="1">
                <a:solidFill>
                  <a:schemeClr val="tx1"/>
                </a:solidFill>
                <a:effectLst/>
                <a:latin typeface="Trebuchet MS (Corps)"/>
              </a:rPr>
              <a:t>Subdomain</a:t>
            </a:r>
            <a:r>
              <a:rPr lang="fr-BE" dirty="0">
                <a:solidFill>
                  <a:schemeClr val="tx1"/>
                </a:solidFill>
                <a:latin typeface="Trebuchet MS (Corps)"/>
              </a:rPr>
              <a:t> </a:t>
            </a:r>
            <a:r>
              <a:rPr lang="fr-BE" dirty="0" err="1">
                <a:solidFill>
                  <a:schemeClr val="tx1"/>
                </a:solidFill>
                <a:latin typeface="Trebuchet MS (Corps)"/>
              </a:rPr>
              <a:t>bruteforcer</a:t>
            </a:r>
            <a:r>
              <a:rPr lang="fr-BE" dirty="0">
                <a:solidFill>
                  <a:schemeClr val="tx1"/>
                </a:solidFill>
                <a:latin typeface="Trebuchet MS (Corps)"/>
              </a:rPr>
              <a:t> (DNS </a:t>
            </a:r>
            <a:r>
              <a:rPr lang="fr-BE" dirty="0" err="1">
                <a:solidFill>
                  <a:schemeClr val="tx1"/>
                </a:solidFill>
                <a:latin typeface="Trebuchet MS (Corps)"/>
              </a:rPr>
              <a:t>recursive</a:t>
            </a:r>
            <a:r>
              <a:rPr lang="fr-BE" dirty="0">
                <a:solidFill>
                  <a:schemeClr val="tx1"/>
                </a:solidFill>
                <a:latin typeface="Trebuchet MS (Corps)"/>
              </a:rPr>
              <a:t> spider), </a:t>
            </a:r>
            <a:r>
              <a:rPr lang="fr-BE" dirty="0" err="1">
                <a:solidFill>
                  <a:schemeClr val="tx1"/>
                </a:solidFill>
                <a:latin typeface="Trebuchet MS (Corps)"/>
              </a:rPr>
              <a:t>provides</a:t>
            </a:r>
            <a:r>
              <a:rPr lang="fr-BE" dirty="0">
                <a:solidFill>
                  <a:schemeClr val="tx1"/>
                </a:solidFill>
                <a:latin typeface="Trebuchet MS (Corps)"/>
              </a:rPr>
              <a:t> </a:t>
            </a:r>
            <a:r>
              <a:rPr lang="fr-BE" dirty="0" err="1">
                <a:solidFill>
                  <a:schemeClr val="tx1"/>
                </a:solidFill>
                <a:latin typeface="Trebuchet MS (Corps)"/>
              </a:rPr>
              <a:t>anonymity</a:t>
            </a:r>
            <a:r>
              <a:rPr lang="fr-BE" dirty="0">
                <a:solidFill>
                  <a:schemeClr val="tx1"/>
                </a:solidFill>
                <a:latin typeface="Trebuchet MS (Corps)"/>
              </a:rPr>
              <a:t> </a:t>
            </a:r>
            <a:r>
              <a:rPr lang="fr-BE" dirty="0" err="1">
                <a:solidFill>
                  <a:schemeClr val="tx1"/>
                </a:solidFill>
                <a:latin typeface="Trebuchet MS (Corps)"/>
              </a:rPr>
              <a:t>when</a:t>
            </a:r>
            <a:r>
              <a:rPr lang="fr-BE" dirty="0">
                <a:solidFill>
                  <a:schemeClr val="tx1"/>
                </a:solidFill>
                <a:latin typeface="Trebuchet MS (Corps)"/>
              </a:rPr>
              <a:t> </a:t>
            </a:r>
            <a:r>
              <a:rPr lang="fr-BE" dirty="0" err="1">
                <a:solidFill>
                  <a:schemeClr val="tx1"/>
                </a:solidFill>
                <a:latin typeface="Trebuchet MS (Corps)"/>
              </a:rPr>
              <a:t>attacking</a:t>
            </a:r>
            <a:r>
              <a:rPr lang="fr-BE" dirty="0">
                <a:solidFill>
                  <a:schemeClr val="tx1"/>
                </a:solidFill>
                <a:latin typeface="Trebuchet MS (Corps)"/>
              </a:rPr>
              <a:t> the </a:t>
            </a:r>
            <a:r>
              <a:rPr lang="fr-BE" dirty="0" err="1">
                <a:solidFill>
                  <a:schemeClr val="tx1"/>
                </a:solidFill>
                <a:latin typeface="Trebuchet MS (Corps)"/>
              </a:rPr>
              <a:t>target</a:t>
            </a:r>
            <a:r>
              <a:rPr lang="fr-BE" dirty="0">
                <a:solidFill>
                  <a:schemeClr val="tx1"/>
                </a:solidFill>
                <a:latin typeface="Trebuchet MS (Corps)"/>
              </a:rPr>
              <a:t>.</a:t>
            </a:r>
            <a:br>
              <a:rPr lang="fr-BE" dirty="0">
                <a:solidFill>
                  <a:schemeClr val="accent1"/>
                </a:solidFill>
                <a:latin typeface="Trebuchet MS (Corps)"/>
              </a:rPr>
            </a:br>
            <a:r>
              <a:rPr lang="fr-BE" dirty="0">
                <a:solidFill>
                  <a:schemeClr val="accent1"/>
                </a:solidFill>
                <a:latin typeface="Trebuchet MS (Corps)"/>
                <a:hlinkClick r:id="rId4"/>
              </a:rPr>
              <a:t>https://github.com/TheRook/subbrute</a:t>
            </a:r>
            <a:endParaRPr lang="fr-BE" dirty="0">
              <a:solidFill>
                <a:schemeClr val="accent1"/>
              </a:solidFill>
              <a:latin typeface="Trebuchet MS (Corps)"/>
            </a:endParaRPr>
          </a:p>
          <a:p>
            <a:r>
              <a:rPr lang="fr-BE" dirty="0">
                <a:solidFill>
                  <a:schemeClr val="accent1"/>
                </a:solidFill>
                <a:latin typeface="Trebuchet MS (Corps)"/>
              </a:rPr>
              <a:t>Knock : </a:t>
            </a:r>
            <a:r>
              <a:rPr lang="fr-BE" b="0" i="0" dirty="0" err="1">
                <a:solidFill>
                  <a:srgbClr val="333546"/>
                </a:solidFill>
                <a:effectLst/>
                <a:latin typeface="Trebuchet MS (Corps)"/>
              </a:rPr>
              <a:t>subdomain</a:t>
            </a:r>
            <a:r>
              <a:rPr lang="fr-BE" b="0" i="0" dirty="0">
                <a:solidFill>
                  <a:srgbClr val="333546"/>
                </a:solidFill>
                <a:effectLst/>
                <a:latin typeface="Trebuchet MS (Corps)"/>
              </a:rPr>
              <a:t> scanner </a:t>
            </a:r>
            <a:r>
              <a:rPr lang="fr-BE" b="0" i="0" dirty="0" err="1">
                <a:solidFill>
                  <a:srgbClr val="333546"/>
                </a:solidFill>
                <a:effectLst/>
                <a:latin typeface="Trebuchet MS (Corps)"/>
              </a:rPr>
              <a:t>tool</a:t>
            </a:r>
            <a:r>
              <a:rPr lang="fr-BE" dirty="0">
                <a:solidFill>
                  <a:srgbClr val="333546"/>
                </a:solidFill>
                <a:latin typeface="Trebuchet MS (Corps)"/>
              </a:rPr>
              <a:t>. </a:t>
            </a:r>
            <a:r>
              <a:rPr lang="en-US" b="0" i="0" dirty="0">
                <a:solidFill>
                  <a:srgbClr val="333546"/>
                </a:solidFill>
                <a:effectLst/>
                <a:latin typeface="Trebuchet MS (Corps)"/>
              </a:rPr>
              <a:t>Performs a full DNS zone transfer, and if that fails, it can run a query against the </a:t>
            </a:r>
            <a:r>
              <a:rPr lang="en-US" b="0" i="0" dirty="0" err="1">
                <a:solidFill>
                  <a:srgbClr val="333546"/>
                </a:solidFill>
                <a:effectLst/>
                <a:latin typeface="Trebuchet MS (Corps)"/>
              </a:rPr>
              <a:t>VirusTotal</a:t>
            </a:r>
            <a:r>
              <a:rPr lang="en-US" b="0" i="0" dirty="0">
                <a:solidFill>
                  <a:srgbClr val="333546"/>
                </a:solidFill>
                <a:effectLst/>
                <a:latin typeface="Trebuchet MS (Corps)"/>
              </a:rPr>
              <a:t> subdomain database.</a:t>
            </a:r>
            <a:br>
              <a:rPr lang="fr-BE" dirty="0">
                <a:solidFill>
                  <a:schemeClr val="accent1"/>
                </a:solidFill>
                <a:latin typeface="Trebuchet MS (Corps)"/>
              </a:rPr>
            </a:br>
            <a:r>
              <a:rPr lang="fr-BE" dirty="0">
                <a:solidFill>
                  <a:schemeClr val="accent1"/>
                </a:solidFill>
                <a:latin typeface="Trebuchet MS (Corps)"/>
                <a:hlinkClick r:id="rId5"/>
              </a:rPr>
              <a:t>https://github.com/guelfoweb/knock</a:t>
            </a:r>
            <a:endParaRPr lang="fr-BE" dirty="0">
              <a:solidFill>
                <a:schemeClr val="accent1"/>
              </a:solidFill>
              <a:latin typeface="Trebuchet MS (Corps)"/>
            </a:endParaRPr>
          </a:p>
          <a:p>
            <a:r>
              <a:rPr lang="fr-BE" dirty="0" err="1">
                <a:solidFill>
                  <a:schemeClr val="accent1"/>
                </a:solidFill>
                <a:latin typeface="Trebuchet MS (Corps)"/>
              </a:rPr>
              <a:t>DNSRecon</a:t>
            </a:r>
            <a:r>
              <a:rPr lang="fr-BE" dirty="0">
                <a:solidFill>
                  <a:schemeClr val="accent1"/>
                </a:solidFill>
                <a:latin typeface="Trebuchet MS (Corps)"/>
              </a:rPr>
              <a:t> : </a:t>
            </a:r>
            <a:r>
              <a:rPr lang="fr-BE" b="0" i="0" dirty="0" err="1">
                <a:solidFill>
                  <a:schemeClr val="tx1"/>
                </a:solidFill>
                <a:effectLst/>
                <a:latin typeface="Trebuchet MS (Corps)"/>
              </a:rPr>
              <a:t>Subdomain</a:t>
            </a:r>
            <a:r>
              <a:rPr lang="fr-BE" dirty="0">
                <a:solidFill>
                  <a:schemeClr val="tx1"/>
                </a:solidFill>
                <a:latin typeface="Trebuchet MS (Corps)"/>
              </a:rPr>
              <a:t> </a:t>
            </a:r>
            <a:r>
              <a:rPr lang="fr-BE" dirty="0" err="1">
                <a:solidFill>
                  <a:schemeClr val="tx1"/>
                </a:solidFill>
                <a:latin typeface="Trebuchet MS (Corps)"/>
              </a:rPr>
              <a:t>bruteforcer</a:t>
            </a:r>
            <a:r>
              <a:rPr lang="fr-BE" dirty="0">
                <a:solidFill>
                  <a:schemeClr val="tx1"/>
                </a:solidFill>
                <a:latin typeface="Trebuchet MS (Corps)"/>
              </a:rPr>
              <a:t> </a:t>
            </a:r>
            <a:r>
              <a:rPr lang="en-US" b="0" i="0" dirty="0">
                <a:solidFill>
                  <a:schemeClr val="tx1"/>
                </a:solidFill>
                <a:effectLst/>
                <a:latin typeface="Trebuchet MS (Corps)"/>
              </a:rPr>
              <a:t>and host A and AAAA records given a domain and a wordlist, and multiple other functionalities.</a:t>
            </a:r>
            <a:br>
              <a:rPr lang="en-US" b="0" i="0" dirty="0">
                <a:solidFill>
                  <a:srgbClr val="666666"/>
                </a:solidFill>
                <a:effectLst/>
                <a:latin typeface="Trebuchet MS (Corps)"/>
              </a:rPr>
            </a:br>
            <a:r>
              <a:rPr lang="fr-BE" dirty="0">
                <a:solidFill>
                  <a:schemeClr val="accent1"/>
                </a:solidFill>
                <a:latin typeface="Trebuchet MS (Corps)"/>
                <a:hlinkClick r:id="rId6"/>
              </a:rPr>
              <a:t>https://tools.kali.org/information-gathering/dnsreacon</a:t>
            </a:r>
            <a:endParaRPr lang="fr-BE" dirty="0">
              <a:solidFill>
                <a:schemeClr val="accent1"/>
              </a:solidFill>
              <a:latin typeface="Trebuchet MS (Corps)"/>
            </a:endParaRPr>
          </a:p>
          <a:p>
            <a:r>
              <a:rPr lang="fr-BE" dirty="0">
                <a:solidFill>
                  <a:schemeClr val="accent1"/>
                </a:solidFill>
                <a:latin typeface="Trebuchet MS (Corps)"/>
              </a:rPr>
              <a:t>Sublist3r : </a:t>
            </a:r>
            <a:r>
              <a:rPr lang="en-US" b="0" i="0" dirty="0">
                <a:solidFill>
                  <a:schemeClr val="tx1"/>
                </a:solidFill>
                <a:effectLst/>
                <a:latin typeface="Trebuchet MS (Corps)"/>
              </a:rPr>
              <a:t>enumerates subdomains of websites using OSINT</a:t>
            </a:r>
            <a:br>
              <a:rPr lang="fr-BE" dirty="0">
                <a:solidFill>
                  <a:schemeClr val="accent1"/>
                </a:solidFill>
                <a:latin typeface="Trebuchet MS (Corps)"/>
              </a:rPr>
            </a:br>
            <a:r>
              <a:rPr lang="fr-BE" dirty="0">
                <a:solidFill>
                  <a:schemeClr val="accent1"/>
                </a:solidFill>
                <a:latin typeface="Trebuchet MS (Corps)"/>
                <a:hlinkClick r:id="rId7"/>
              </a:rPr>
              <a:t>https://github.com/aboul3la/Sublist3r</a:t>
            </a:r>
            <a:endParaRPr lang="fr-BE" dirty="0">
              <a:solidFill>
                <a:schemeClr val="accent1"/>
              </a:solidFill>
              <a:latin typeface="Trebuchet MS (Corps)"/>
            </a:endParaRPr>
          </a:p>
          <a:p>
            <a:r>
              <a:rPr lang="fr-BE" dirty="0" err="1">
                <a:solidFill>
                  <a:schemeClr val="accent1"/>
                </a:solidFill>
                <a:latin typeface="Trebuchet MS (Corps)"/>
              </a:rPr>
              <a:t>AltDNS</a:t>
            </a:r>
            <a:r>
              <a:rPr lang="fr-BE" dirty="0">
                <a:solidFill>
                  <a:schemeClr val="accent1"/>
                </a:solidFill>
                <a:latin typeface="Trebuchet MS (Corps)"/>
              </a:rPr>
              <a:t> : </a:t>
            </a:r>
            <a:r>
              <a:rPr lang="en-US" b="0" i="0" dirty="0">
                <a:solidFill>
                  <a:schemeClr val="tx1"/>
                </a:solidFill>
                <a:effectLst/>
                <a:latin typeface="Trebuchet MS (Corps)"/>
              </a:rPr>
              <a:t>subdomain discovery tool based on work with alterations and permutations.</a:t>
            </a:r>
            <a:br>
              <a:rPr lang="en-US" b="0" i="0" dirty="0">
                <a:solidFill>
                  <a:srgbClr val="333546"/>
                </a:solidFill>
                <a:effectLst/>
                <a:latin typeface="Trebuchet MS (Corps)"/>
              </a:rPr>
            </a:br>
            <a:r>
              <a:rPr lang="en-US" b="0" i="0" dirty="0">
                <a:solidFill>
                  <a:srgbClr val="333546"/>
                </a:solidFill>
                <a:effectLst/>
                <a:latin typeface="Trebuchet MS (Corps)"/>
                <a:hlinkClick r:id="rId8"/>
              </a:rPr>
              <a:t>https://github.com/infosec-au/altdns</a:t>
            </a:r>
            <a:endParaRPr lang="fr-BE" dirty="0">
              <a:solidFill>
                <a:schemeClr val="accent1"/>
              </a:solidFill>
              <a:latin typeface="Trebuchet MS (Corps)"/>
            </a:endParaRPr>
          </a:p>
          <a:p>
            <a:r>
              <a:rPr lang="fr-BE" dirty="0" err="1">
                <a:solidFill>
                  <a:schemeClr val="accent1"/>
                </a:solidFill>
                <a:latin typeface="Trebuchet MS (Corps)"/>
              </a:rPr>
              <a:t>Subdomain-bruteforce</a:t>
            </a:r>
            <a:r>
              <a:rPr lang="fr-BE" dirty="0">
                <a:solidFill>
                  <a:schemeClr val="accent1"/>
                </a:solidFill>
                <a:latin typeface="Trebuchet MS (Corps)"/>
              </a:rPr>
              <a:t> : </a:t>
            </a:r>
            <a:r>
              <a:rPr lang="fr-BE" b="0" i="0" dirty="0" err="1">
                <a:solidFill>
                  <a:schemeClr val="tx1"/>
                </a:solidFill>
                <a:effectLst/>
                <a:latin typeface="Trebuchet MS (Corps)"/>
              </a:rPr>
              <a:t>Subdomain</a:t>
            </a:r>
            <a:r>
              <a:rPr lang="fr-BE" dirty="0">
                <a:solidFill>
                  <a:schemeClr val="tx1"/>
                </a:solidFill>
                <a:latin typeface="Trebuchet MS (Corps)"/>
              </a:rPr>
              <a:t> </a:t>
            </a:r>
            <a:r>
              <a:rPr lang="fr-BE" dirty="0" err="1">
                <a:solidFill>
                  <a:schemeClr val="tx1"/>
                </a:solidFill>
                <a:latin typeface="Trebuchet MS (Corps)"/>
              </a:rPr>
              <a:t>bruteforcer</a:t>
            </a:r>
            <a:r>
              <a:rPr lang="fr-BE" dirty="0">
                <a:solidFill>
                  <a:schemeClr val="tx1"/>
                </a:solidFill>
                <a:latin typeface="Trebuchet MS (Corps)"/>
              </a:rPr>
              <a:t> for Windows</a:t>
            </a:r>
            <a:br>
              <a:rPr lang="fr-BE" dirty="0">
                <a:solidFill>
                  <a:schemeClr val="tx1"/>
                </a:solidFill>
                <a:latin typeface="Trebuchet MS (Corps)"/>
              </a:rPr>
            </a:br>
            <a:r>
              <a:rPr lang="fr-BE" dirty="0">
                <a:solidFill>
                  <a:schemeClr val="tx1"/>
                </a:solidFill>
                <a:latin typeface="Trebuchet MS (Corps)"/>
                <a:hlinkClick r:id="rId9"/>
              </a:rPr>
              <a:t>https://github.com/visualbasic6/subdomain-bruteforce</a:t>
            </a:r>
            <a:endParaRPr lang="fr-BE" dirty="0">
              <a:solidFill>
                <a:schemeClr val="tx1"/>
              </a:solidFill>
              <a:latin typeface="Trebuchet MS (Corps)"/>
            </a:endParaRPr>
          </a:p>
          <a:p>
            <a:r>
              <a:rPr lang="fr-BE" dirty="0" err="1">
                <a:solidFill>
                  <a:schemeClr val="accent1"/>
                </a:solidFill>
                <a:latin typeface="Trebuchet MS (Corps)"/>
              </a:rPr>
              <a:t>Nmap</a:t>
            </a:r>
            <a:r>
              <a:rPr lang="fr-BE" dirty="0">
                <a:solidFill>
                  <a:schemeClr val="tx1"/>
                </a:solidFill>
                <a:latin typeface="Trebuchet MS (Corps)"/>
              </a:rPr>
              <a:t>: </a:t>
            </a:r>
            <a:r>
              <a:rPr lang="en-US" b="0" i="0" dirty="0">
                <a:solidFill>
                  <a:schemeClr val="tx1"/>
                </a:solidFill>
                <a:effectLst/>
                <a:latin typeface="Trebuchet MS (Corps)"/>
              </a:rPr>
              <a:t>enumerates DNS hostnames by brute force guessing of common subdomains</a:t>
            </a:r>
            <a:br>
              <a:rPr lang="en-US" b="0" i="0" dirty="0">
                <a:solidFill>
                  <a:srgbClr val="000000"/>
                </a:solidFill>
                <a:effectLst/>
                <a:latin typeface="Trebuchet MS (Corps)"/>
              </a:rPr>
            </a:br>
            <a:r>
              <a:rPr lang="fr-BE" dirty="0">
                <a:solidFill>
                  <a:schemeClr val="tx1"/>
                </a:solidFill>
                <a:latin typeface="Trebuchet MS (Corps)"/>
                <a:hlinkClick r:id="rId10"/>
              </a:rPr>
              <a:t>https://nmap.org/nsedoc/scripts/dns-brute.html</a:t>
            </a:r>
            <a:endParaRPr lang="fr-BE" dirty="0">
              <a:solidFill>
                <a:schemeClr val="tx1"/>
              </a:solidFill>
              <a:latin typeface="Trebuchet MS (Corps)"/>
            </a:endParaRPr>
          </a:p>
          <a:p>
            <a:r>
              <a:rPr lang="fr-BE" dirty="0" err="1">
                <a:solidFill>
                  <a:schemeClr val="accent1"/>
                </a:solidFill>
                <a:latin typeface="Trebuchet MS (Corps)"/>
              </a:rPr>
              <a:t>DNSEnum</a:t>
            </a:r>
            <a:r>
              <a:rPr lang="fr-BE" dirty="0">
                <a:solidFill>
                  <a:schemeClr val="tx1"/>
                </a:solidFill>
                <a:latin typeface="Trebuchet MS (Corps)"/>
              </a:rPr>
              <a:t>: </a:t>
            </a:r>
            <a:r>
              <a:rPr lang="en-US" b="1" i="0" dirty="0">
                <a:solidFill>
                  <a:srgbClr val="000000"/>
                </a:solidFill>
                <a:effectLst/>
                <a:latin typeface="Trebuchet MS (Corps)"/>
              </a:rPr>
              <a:t> </a:t>
            </a:r>
            <a:r>
              <a:rPr lang="en-US" b="0" i="0" dirty="0">
                <a:solidFill>
                  <a:srgbClr val="000000"/>
                </a:solidFill>
                <a:effectLst/>
                <a:latin typeface="Trebuchet MS (Corps)"/>
              </a:rPr>
              <a:t>enumerates DNS information of a domain and to discover non-contiguous IP blocks.</a:t>
            </a:r>
            <a:br>
              <a:rPr lang="fr-BE" dirty="0">
                <a:solidFill>
                  <a:schemeClr val="tx1"/>
                </a:solidFill>
                <a:latin typeface="Trebuchet MS (Corps)"/>
              </a:rPr>
            </a:br>
            <a:r>
              <a:rPr lang="fr-BE" b="0" i="0" dirty="0">
                <a:solidFill>
                  <a:srgbClr val="666666"/>
                </a:solidFill>
                <a:effectLst/>
                <a:latin typeface="Trebuchet MS (Corps)"/>
                <a:hlinkClick r:id="rId11"/>
              </a:rPr>
              <a:t>https://github.com/fwaeytens/dnsenum</a:t>
            </a:r>
            <a:endParaRPr lang="fr-BE" b="0" i="0" dirty="0">
              <a:solidFill>
                <a:srgbClr val="666666"/>
              </a:solidFill>
              <a:effectLst/>
              <a:latin typeface="Trebuchet MS (Corps)"/>
            </a:endParaRPr>
          </a:p>
        </p:txBody>
      </p:sp>
    </p:spTree>
    <p:extLst>
      <p:ext uri="{BB962C8B-B14F-4D97-AF65-F5344CB8AC3E}">
        <p14:creationId xmlns:p14="http://schemas.microsoft.com/office/powerpoint/2010/main" val="4001323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E5CEC5-1489-4A63-A145-EC2F42092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18699"/>
          </a:xfrm>
        </p:spPr>
        <p:txBody>
          <a:bodyPr>
            <a:normAutofit fontScale="90000"/>
          </a:bodyPr>
          <a:lstStyle/>
          <a:p>
            <a:r>
              <a:rPr lang="fr-BE" dirty="0"/>
              <a:t>Références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D3D7A9-3D96-4813-A317-F340A21F7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28299"/>
            <a:ext cx="8596668" cy="4813063"/>
          </a:xfrm>
        </p:spPr>
        <p:txBody>
          <a:bodyPr>
            <a:normAutofit fontScale="77500" lnSpcReduction="20000"/>
          </a:bodyPr>
          <a:lstStyle/>
          <a:p>
            <a:r>
              <a:rPr lang="fr-BE" u="sng" dirty="0" err="1">
                <a:solidFill>
                  <a:schemeClr val="accent1"/>
                </a:solidFill>
                <a:latin typeface="Trebuchet MS (Corps)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Dnsmap</a:t>
            </a:r>
            <a:r>
              <a:rPr lang="en-US" i="0" u="sng" dirty="0">
                <a:solidFill>
                  <a:schemeClr val="accent1"/>
                </a:solidFill>
                <a:effectLst/>
                <a:latin typeface="Trebuchet MS (Corps)"/>
              </a:rPr>
              <a:t> </a:t>
            </a:r>
            <a:r>
              <a:rPr lang="en-US" i="0" u="sng" dirty="0" err="1">
                <a:solidFill>
                  <a:schemeClr val="accent1"/>
                </a:solidFill>
                <a:effectLst/>
                <a:latin typeface="Trebuchet MS (Corps)"/>
              </a:rPr>
              <a:t>Github</a:t>
            </a:r>
            <a:r>
              <a:rPr lang="en-US" i="0" u="sng" dirty="0">
                <a:solidFill>
                  <a:schemeClr val="accent1"/>
                </a:solidFill>
                <a:effectLst/>
                <a:latin typeface="Trebuchet MS (Corps)"/>
              </a:rPr>
              <a:t> :</a:t>
            </a:r>
            <a:endParaRPr lang="fr-BE" u="sng" dirty="0">
              <a:solidFill>
                <a:schemeClr val="accent1"/>
              </a:solidFill>
              <a:latin typeface="Trebuchet MS (Corps)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fr-BE" dirty="0">
                <a:solidFill>
                  <a:schemeClr val="tx1"/>
                </a:solidFill>
                <a:latin typeface="Trebuchet MS (Corps)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https://github.com/makefu/dnsmap</a:t>
            </a:r>
            <a:endParaRPr lang="fr-BE" dirty="0">
              <a:solidFill>
                <a:schemeClr val="tx1"/>
              </a:solidFill>
              <a:latin typeface="Trebuchet MS (Corps)"/>
            </a:endParaRPr>
          </a:p>
          <a:p>
            <a:r>
              <a:rPr lang="fr-BE" u="sng" dirty="0">
                <a:solidFill>
                  <a:schemeClr val="accent1"/>
                </a:solidFill>
                <a:latin typeface="Trebuchet MS (Corps)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Documentation et tutoriels </a:t>
            </a:r>
            <a:r>
              <a:rPr lang="fr-BE" u="sng" dirty="0" err="1">
                <a:solidFill>
                  <a:schemeClr val="accent1"/>
                </a:solidFill>
                <a:latin typeface="Trebuchet MS (Corps)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dnsmap</a:t>
            </a:r>
            <a:r>
              <a:rPr lang="en-US" i="0" u="sng" dirty="0">
                <a:solidFill>
                  <a:schemeClr val="accent1"/>
                </a:solidFill>
                <a:effectLst/>
                <a:latin typeface="Trebuchet MS (Corps)"/>
              </a:rPr>
              <a:t> :</a:t>
            </a:r>
            <a:endParaRPr lang="fr-BE" u="sng" dirty="0">
              <a:solidFill>
                <a:schemeClr val="accent1"/>
              </a:solidFill>
              <a:latin typeface="Trebuchet MS (Corps)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fr-BE" dirty="0">
                <a:solidFill>
                  <a:schemeClr val="tx1"/>
                </a:solidFill>
                <a:latin typeface="Trebuchet MS (Corps)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https://tools.kali.org/information-gathering/dnsmap</a:t>
            </a:r>
          </a:p>
          <a:p>
            <a:pPr marL="0" indent="0">
              <a:buNone/>
            </a:pPr>
            <a:r>
              <a:rPr lang="fr-BE" dirty="0">
                <a:solidFill>
                  <a:schemeClr val="tx1"/>
                </a:solidFill>
                <a:latin typeface="Trebuchet MS (Corps)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http://www.rwbnetsec.com/dnsmap/</a:t>
            </a:r>
            <a:endParaRPr lang="fr-BE" dirty="0">
              <a:solidFill>
                <a:schemeClr val="tx1"/>
              </a:solidFill>
              <a:latin typeface="Trebuchet MS (Corps)"/>
            </a:endParaRPr>
          </a:p>
          <a:p>
            <a:pPr marL="0" indent="0">
              <a:buNone/>
            </a:pPr>
            <a:r>
              <a:rPr lang="fr-BE" dirty="0">
                <a:solidFill>
                  <a:schemeClr val="tx1"/>
                </a:solidFill>
                <a:latin typeface="Trebuchet MS (Corps)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https://www.kali-linux.fr/hacking/trouver-les-sous-domaines-dun-reseau-avec-dnsmap</a:t>
            </a:r>
            <a:endParaRPr lang="fr-BE" u="sng" dirty="0">
              <a:solidFill>
                <a:schemeClr val="tx1"/>
              </a:solidFill>
              <a:latin typeface="Trebuchet MS (Corps)"/>
            </a:endParaRPr>
          </a:p>
          <a:p>
            <a:pPr marL="0" indent="0">
              <a:buNone/>
            </a:pPr>
            <a:r>
              <a:rPr lang="fr-BE" u="sng" dirty="0">
                <a:solidFill>
                  <a:schemeClr val="tx1"/>
                </a:solidFill>
                <a:latin typeface="Trebuchet MS (Corps)"/>
              </a:rPr>
              <a:t>https://www.alasta.com/tools/2016/03/26/tools-dnsmap-informations-dns.html</a:t>
            </a:r>
          </a:p>
          <a:p>
            <a:r>
              <a:rPr lang="fr-BE" dirty="0">
                <a:solidFill>
                  <a:schemeClr val="accent1"/>
                </a:solidFill>
                <a:latin typeface="Trebuchet MS (Corps)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Brute force </a:t>
            </a:r>
            <a:r>
              <a:rPr lang="fr-BE" dirty="0" err="1">
                <a:solidFill>
                  <a:schemeClr val="accent1"/>
                </a:solidFill>
                <a:latin typeface="Trebuchet MS (Corps)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dns</a:t>
            </a:r>
            <a:r>
              <a:rPr lang="en-US" i="0" u="sng" dirty="0">
                <a:solidFill>
                  <a:schemeClr val="accent1"/>
                </a:solidFill>
                <a:effectLst/>
                <a:latin typeface="Trebuchet MS (Corps)"/>
              </a:rPr>
              <a:t> :</a:t>
            </a:r>
            <a:endParaRPr lang="fr-BE" dirty="0">
              <a:solidFill>
                <a:schemeClr val="accent1"/>
              </a:solidFill>
              <a:latin typeface="Trebuchet MS (Corps)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fr-BE" dirty="0">
                <a:solidFill>
                  <a:schemeClr val="tx1"/>
                </a:solidFill>
                <a:latin typeface="Trebuchet MS (Corps)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https://www.frameip.com/brute-force-dns/</a:t>
            </a:r>
            <a:endParaRPr lang="fr-BE" dirty="0">
              <a:solidFill>
                <a:schemeClr val="tx1"/>
              </a:solidFill>
              <a:latin typeface="Trebuchet MS (Corps)"/>
            </a:endParaRPr>
          </a:p>
          <a:p>
            <a:r>
              <a:rPr lang="fr-BE" u="sng" dirty="0">
                <a:solidFill>
                  <a:schemeClr val="accent1"/>
                </a:solidFill>
                <a:latin typeface="Trebuchet MS (Corps)"/>
              </a:rPr>
              <a:t>Listes de dictionnaires</a:t>
            </a:r>
            <a:r>
              <a:rPr lang="en-US" i="0" u="sng" dirty="0">
                <a:solidFill>
                  <a:schemeClr val="accent1"/>
                </a:solidFill>
                <a:effectLst/>
                <a:latin typeface="Trebuchet MS (Corps)"/>
              </a:rPr>
              <a:t> :</a:t>
            </a:r>
            <a:endParaRPr lang="fr-BE" u="sng" dirty="0">
              <a:solidFill>
                <a:schemeClr val="accent1"/>
              </a:solidFill>
              <a:latin typeface="Trebuchet MS (Corps)"/>
            </a:endParaRPr>
          </a:p>
          <a:p>
            <a:pPr marL="0" indent="0">
              <a:buNone/>
            </a:pPr>
            <a:r>
              <a:rPr lang="fr-BE" dirty="0">
                <a:solidFill>
                  <a:schemeClr val="tx1"/>
                </a:solidFill>
                <a:latin typeface="Trebuchet MS (Corps)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https://www.frameip.com/dictionnaire/#211--what-is-a-brute-force-attack</a:t>
            </a:r>
            <a:endParaRPr lang="fr-BE" dirty="0">
              <a:solidFill>
                <a:schemeClr val="tx1"/>
              </a:solidFill>
              <a:latin typeface="Trebuchet MS (Corps)"/>
            </a:endParaRPr>
          </a:p>
          <a:p>
            <a:pPr marL="0" indent="0">
              <a:buNone/>
            </a:pPr>
            <a:r>
              <a:rPr lang="fr-BE" u="sng" dirty="0">
                <a:solidFill>
                  <a:schemeClr val="tx1"/>
                </a:solidFill>
                <a:latin typeface="Trebuchet MS (Corps)"/>
              </a:rPr>
              <a:t>https://github.com/Blkzer0/Wordlists</a:t>
            </a:r>
          </a:p>
          <a:p>
            <a:r>
              <a:rPr lang="fr-BE" i="0" u="sng" dirty="0">
                <a:solidFill>
                  <a:schemeClr val="accent1"/>
                </a:solidFill>
                <a:effectLst/>
                <a:latin typeface="Trebuchet MS (Corps)"/>
              </a:rPr>
              <a:t>DNS Zone Transfer </a:t>
            </a:r>
            <a:r>
              <a:rPr lang="fr-BE" i="0" u="sng" dirty="0" err="1">
                <a:solidFill>
                  <a:schemeClr val="accent1"/>
                </a:solidFill>
                <a:effectLst/>
                <a:latin typeface="Trebuchet MS (Corps)"/>
              </a:rPr>
              <a:t>Vulnerability</a:t>
            </a:r>
            <a:r>
              <a:rPr lang="en-US" i="0" u="sng" dirty="0">
                <a:solidFill>
                  <a:schemeClr val="accent1"/>
                </a:solidFill>
                <a:effectLst/>
                <a:latin typeface="Trebuchet MS (Corps)"/>
              </a:rPr>
              <a:t> :</a:t>
            </a:r>
            <a:endParaRPr lang="fr-BE" i="0" u="sng" dirty="0">
              <a:solidFill>
                <a:schemeClr val="accent1"/>
              </a:solidFill>
              <a:effectLst/>
              <a:latin typeface="Trebuchet MS (Corps)"/>
            </a:endParaRPr>
          </a:p>
          <a:p>
            <a:pPr marL="0" indent="0">
              <a:buNone/>
            </a:pPr>
            <a:r>
              <a:rPr lang="fr-BE" u="sng" dirty="0">
                <a:solidFill>
                  <a:schemeClr val="tx1"/>
                </a:solidFill>
                <a:latin typeface="Trebuchet MS (Corps)"/>
              </a:rPr>
              <a:t>https://beaglesecurity.com/blog/vulnerability/dns-zone-transfer.html</a:t>
            </a:r>
          </a:p>
          <a:p>
            <a:r>
              <a:rPr lang="en-US" i="0" u="sng" dirty="0">
                <a:solidFill>
                  <a:schemeClr val="accent1"/>
                </a:solidFill>
                <a:effectLst/>
                <a:latin typeface="Trebuchet MS (Corps)"/>
              </a:rPr>
              <a:t>A survey of domain name system vulnerabilities and attacks :</a:t>
            </a:r>
            <a:endParaRPr lang="en-US" u="sng" dirty="0">
              <a:solidFill>
                <a:schemeClr val="accent1"/>
              </a:solidFill>
              <a:latin typeface="Trebuchet MS (Corps)"/>
            </a:endParaRPr>
          </a:p>
          <a:p>
            <a:pPr marL="0" indent="0">
              <a:buNone/>
            </a:pPr>
            <a:r>
              <a:rPr lang="fr-BE" u="sng" dirty="0">
                <a:solidFill>
                  <a:schemeClr val="tx1"/>
                </a:solidFill>
                <a:latin typeface="Trebuchet MS (Corps)"/>
              </a:rPr>
              <a:t>https://jsssjournal.com/article/view/3660</a:t>
            </a:r>
          </a:p>
        </p:txBody>
      </p:sp>
    </p:spTree>
    <p:extLst>
      <p:ext uri="{BB962C8B-B14F-4D97-AF65-F5344CB8AC3E}">
        <p14:creationId xmlns:p14="http://schemas.microsoft.com/office/powerpoint/2010/main" val="189811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5CA49-D579-4285-B157-12C6B77DA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37063"/>
          </a:xfrm>
        </p:spPr>
        <p:txBody>
          <a:bodyPr/>
          <a:lstStyle/>
          <a:p>
            <a:r>
              <a:rPr lang="fr-BE" dirty="0"/>
              <a:t>Qu’est ce que c’est DNSMAP?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DD2BEB-CE90-46FD-923C-4F4F54DCF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52790"/>
            <a:ext cx="9146174" cy="4359252"/>
          </a:xfrm>
        </p:spPr>
        <p:txBody>
          <a:bodyPr>
            <a:normAutofit fontScale="92500" lnSpcReduction="20000"/>
          </a:bodyPr>
          <a:lstStyle/>
          <a:p>
            <a:r>
              <a:rPr lang="fr-BE" b="1" dirty="0">
                <a:latin typeface="Trebuchet MS (Corps)"/>
                <a:cs typeface="Calibri" panose="020F0502020204030204" pitchFamily="34" charset="0"/>
              </a:rPr>
              <a:t>Quand ? </a:t>
            </a:r>
          </a:p>
          <a:p>
            <a:pPr lvl="1"/>
            <a:r>
              <a:rPr lang="fr-BE" dirty="0">
                <a:latin typeface="Trebuchet MS (Corps)"/>
                <a:cs typeface="Calibri" panose="020F0502020204030204" pitchFamily="34" charset="0"/>
              </a:rPr>
              <a:t>Pour </a:t>
            </a:r>
            <a:r>
              <a:rPr lang="fr-BE" dirty="0">
                <a:latin typeface="Trebuchet MS (Corps)"/>
                <a:cs typeface="Calibri" panose="020F0502020204030204" pitchFamily="34" charset="0"/>
                <a:sym typeface="Wingdings" panose="05000000000000000000" pitchFamily="2" charset="2"/>
              </a:rPr>
              <a:t>évaluer la sécurité des infrastructures réseau.</a:t>
            </a:r>
          </a:p>
          <a:p>
            <a:pPr lvl="1"/>
            <a:r>
              <a:rPr lang="fr-BE" dirty="0">
                <a:latin typeface="Trebuchet MS (Corps)"/>
                <a:cs typeface="Calibri" panose="020F0502020204030204" pitchFamily="34" charset="0"/>
              </a:rPr>
              <a:t>Lors de la préparation d’une attaque informatique</a:t>
            </a:r>
            <a:r>
              <a:rPr lang="fr-BE" dirty="0">
                <a:latin typeface="Trebuchet MS (Corps)"/>
                <a:cs typeface="Calibri" panose="020F0502020204030204" pitchFamily="34" charset="0"/>
                <a:sym typeface="Wingdings" panose="05000000000000000000" pitchFamily="2" charset="2"/>
              </a:rPr>
              <a:t>   phase de collecte/recensement de l’information</a:t>
            </a:r>
          </a:p>
          <a:p>
            <a:pPr lvl="1"/>
            <a:r>
              <a:rPr lang="fr-BE" dirty="0">
                <a:solidFill>
                  <a:srgbClr val="3C4858"/>
                </a:solidFill>
                <a:latin typeface="Trebuchet MS (Corps)"/>
                <a:cs typeface="Calibri" panose="020F0502020204030204" pitchFamily="34" charset="0"/>
              </a:rPr>
              <a:t>Lorsque d’autres techniques de recensement de domaine ne fonctionnent pas.</a:t>
            </a:r>
          </a:p>
          <a:p>
            <a:pPr lvl="3"/>
            <a:r>
              <a:rPr lang="fr-BE" dirty="0">
                <a:solidFill>
                  <a:srgbClr val="3C4858"/>
                </a:solidFill>
                <a:latin typeface="Trebuchet MS (Corps)"/>
                <a:cs typeface="Calibri" panose="020F0502020204030204" pitchFamily="34" charset="0"/>
              </a:rPr>
              <a:t>ex: Zone Transfer DNS: </a:t>
            </a:r>
            <a:r>
              <a:rPr lang="fr-FR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un serveur DNS, souvent un serveur esclave, interroge le serveur maître du domaine, pour lui demander la configuration DNS intégrale le concernant.</a:t>
            </a:r>
            <a:r>
              <a:rPr lang="fr-BE">
                <a:solidFill>
                  <a:srgbClr val="3C4858"/>
                </a:solidFill>
                <a:latin typeface="Trebuchet MS (Corps)"/>
                <a:cs typeface="Calibri" panose="020F0502020204030204" pitchFamily="34" charset="0"/>
              </a:rPr>
              <a:t>, … </a:t>
            </a:r>
            <a:endParaRPr lang="fr-BE" dirty="0">
              <a:latin typeface="Trebuchet MS (Corps)"/>
            </a:endParaRPr>
          </a:p>
          <a:p>
            <a:r>
              <a:rPr lang="fr-BE" b="1" dirty="0">
                <a:latin typeface="Trebuchet MS (Corps)"/>
                <a:cs typeface="Calibri" panose="020F0502020204030204" pitchFamily="34" charset="0"/>
              </a:rPr>
              <a:t>Pour qui ? </a:t>
            </a:r>
          </a:p>
          <a:p>
            <a:pPr lvl="1"/>
            <a:r>
              <a:rPr lang="fr-BE" dirty="0">
                <a:latin typeface="Trebuchet MS (Corps)"/>
                <a:cs typeface="Calibri" panose="020F0502020204030204" pitchFamily="34" charset="0"/>
              </a:rPr>
              <a:t>les </a:t>
            </a:r>
            <a:r>
              <a:rPr lang="fr-BE" i="1" dirty="0">
                <a:latin typeface="Trebuchet MS (Corps)"/>
                <a:cs typeface="Calibri" panose="020F0502020204030204" pitchFamily="34" charset="0"/>
              </a:rPr>
              <a:t>Pentesters</a:t>
            </a:r>
            <a:endParaRPr lang="fr-BE" i="1" dirty="0">
              <a:latin typeface="Trebuchet MS (Corps)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r>
              <a:rPr lang="fr-BE" b="1" dirty="0">
                <a:latin typeface="Trebuchet MS (Corps)"/>
                <a:cs typeface="Calibri" panose="020F0502020204030204" pitchFamily="34" charset="0"/>
                <a:sym typeface="Wingdings" panose="05000000000000000000" pitchFamily="2" charset="2"/>
              </a:rPr>
              <a:t>Quoi ? </a:t>
            </a:r>
            <a:endParaRPr lang="fr-BE" dirty="0">
              <a:latin typeface="Trebuchet MS (Corps)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lvl="1"/>
            <a:r>
              <a:rPr lang="fr-BE" dirty="0">
                <a:latin typeface="Trebuchet MS (Corps)"/>
                <a:cs typeface="Calibri" panose="020F0502020204030204" pitchFamily="34" charset="0"/>
                <a:sym typeface="Wingdings" panose="05000000000000000000" pitchFamily="2" charset="2"/>
              </a:rPr>
              <a:t>Faire des attaques de types </a:t>
            </a:r>
            <a:r>
              <a:rPr lang="fr-BE" i="1" dirty="0" err="1">
                <a:latin typeface="Trebuchet MS (Corps)"/>
                <a:cs typeface="Calibri" panose="020F0502020204030204" pitchFamily="34" charset="0"/>
                <a:sym typeface="Wingdings" panose="05000000000000000000" pitchFamily="2" charset="2"/>
              </a:rPr>
              <a:t>subdomain</a:t>
            </a:r>
            <a:r>
              <a:rPr lang="fr-BE" i="1" dirty="0">
                <a:latin typeface="Trebuchet MS (Corps)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fr-BE" i="1" dirty="0" err="1">
                <a:latin typeface="Trebuchet MS (Corps)"/>
                <a:cs typeface="Calibri" panose="020F0502020204030204" pitchFamily="34" charset="0"/>
                <a:sym typeface="Wingdings" panose="05000000000000000000" pitchFamily="2" charset="2"/>
              </a:rPr>
              <a:t>bruteforcing</a:t>
            </a:r>
            <a:r>
              <a:rPr lang="fr-BE" i="1" dirty="0">
                <a:latin typeface="Trebuchet MS (Corps)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fr-BE" dirty="0">
                <a:latin typeface="Trebuchet MS (Corps)"/>
                <a:cs typeface="Calibri" panose="020F0502020204030204" pitchFamily="34" charset="0"/>
                <a:sym typeface="Wingdings" panose="05000000000000000000" pitchFamily="2" charset="2"/>
              </a:rPr>
              <a:t>(ou </a:t>
            </a:r>
            <a:r>
              <a:rPr lang="fr-BE" i="1" dirty="0">
                <a:latin typeface="Trebuchet MS (Corps)"/>
                <a:cs typeface="Calibri" panose="020F0502020204030204" pitchFamily="34" charset="0"/>
                <a:sym typeface="Wingdings" panose="05000000000000000000" pitchFamily="2" charset="2"/>
              </a:rPr>
              <a:t>brute force DNS</a:t>
            </a:r>
            <a:r>
              <a:rPr lang="fr-BE" dirty="0">
                <a:latin typeface="Trebuchet MS (Corps)"/>
                <a:cs typeface="Calibri" panose="020F0502020204030204" pitchFamily="34" charset="0"/>
                <a:sym typeface="Wingdings" panose="05000000000000000000" pitchFamily="2" charset="2"/>
              </a:rPr>
              <a:t>)</a:t>
            </a:r>
            <a:r>
              <a:rPr lang="fr-BE" i="1" dirty="0">
                <a:latin typeface="Trebuchet MS (Corps)"/>
                <a:cs typeface="Calibri" panose="020F0502020204030204" pitchFamily="34" charset="0"/>
                <a:sym typeface="Wingdings" panose="05000000000000000000" pitchFamily="2" charset="2"/>
              </a:rPr>
              <a:t>.</a:t>
            </a:r>
          </a:p>
          <a:p>
            <a:r>
              <a:rPr lang="fr-BE" b="1" dirty="0">
                <a:latin typeface="Trebuchet MS (Corps)"/>
                <a:cs typeface="Calibri" panose="020F0502020204030204" pitchFamily="34" charset="0"/>
                <a:sym typeface="Wingdings" panose="05000000000000000000" pitchFamily="2" charset="2"/>
              </a:rPr>
              <a:t>Comment ?</a:t>
            </a:r>
          </a:p>
          <a:p>
            <a:pPr lvl="1"/>
            <a:r>
              <a:rPr lang="fr-BE" b="1" dirty="0">
                <a:latin typeface="Trebuchet MS (Corps)"/>
                <a:cs typeface="Calibri" panose="020F0502020204030204" pitchFamily="34" charset="0"/>
                <a:sym typeface="Wingdings" panose="05000000000000000000" pitchFamily="2" charset="2"/>
              </a:rPr>
              <a:t>DNSMAP: </a:t>
            </a:r>
            <a:r>
              <a:rPr lang="fr-BE" dirty="0">
                <a:latin typeface="Trebuchet MS (Corps)"/>
                <a:cs typeface="Calibri" panose="020F0502020204030204" pitchFamily="34" charset="0"/>
                <a:sym typeface="Wingdings" panose="05000000000000000000" pitchFamily="2" charset="2"/>
              </a:rPr>
              <a:t>Attaque par dictionnaire (</a:t>
            </a:r>
            <a:r>
              <a:rPr lang="fr-BE" dirty="0">
                <a:sym typeface="Wingdings" panose="05000000000000000000" pitchFamily="2" charset="2"/>
              </a:rPr>
              <a:t>utilise une </a:t>
            </a:r>
            <a:r>
              <a:rPr lang="fr-BE" i="1" dirty="0" err="1">
                <a:sym typeface="Wingdings" panose="05000000000000000000" pitchFamily="2" charset="2"/>
              </a:rPr>
              <a:t>wordlist</a:t>
            </a:r>
            <a:r>
              <a:rPr lang="fr-BE" dirty="0">
                <a:sym typeface="Wingdings" panose="05000000000000000000" pitchFamily="2" charset="2"/>
              </a:rPr>
              <a:t> pour identifier les sous-domaines</a:t>
            </a:r>
            <a:r>
              <a:rPr lang="fr-BE" dirty="0">
                <a:latin typeface="Trebuchet MS (Corps)"/>
                <a:cs typeface="Calibri" panose="020F0502020204030204" pitchFamily="34" charset="0"/>
                <a:sym typeface="Wingdings" panose="05000000000000000000" pitchFamily="2" charset="2"/>
              </a:rPr>
              <a:t>).</a:t>
            </a:r>
          </a:p>
          <a:p>
            <a:pPr lvl="1"/>
            <a:r>
              <a:rPr lang="fr-BE" dirty="0">
                <a:latin typeface="Trebuchet MS (Corps)"/>
                <a:cs typeface="Calibri" panose="020F0502020204030204" pitchFamily="34" charset="0"/>
                <a:sym typeface="Wingdings" panose="05000000000000000000" pitchFamily="2" charset="2"/>
              </a:rPr>
              <a:t>Autres attaques possibles dans d’autres outils</a:t>
            </a:r>
          </a:p>
        </p:txBody>
      </p:sp>
    </p:spTree>
    <p:extLst>
      <p:ext uri="{BB962C8B-B14F-4D97-AF65-F5344CB8AC3E}">
        <p14:creationId xmlns:p14="http://schemas.microsoft.com/office/powerpoint/2010/main" val="1652951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5CA49-D579-4285-B157-12C6B77DA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Rappel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DD2BEB-CE90-46FD-923C-4F4F54DCF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5305"/>
            <a:ext cx="8902894" cy="1940386"/>
          </a:xfrm>
        </p:spPr>
        <p:txBody>
          <a:bodyPr>
            <a:normAutofit/>
          </a:bodyPr>
          <a:lstStyle/>
          <a:p>
            <a:r>
              <a:rPr lang="fr-BE" b="1" dirty="0"/>
              <a:t>Domain Name System (DNS) : </a:t>
            </a:r>
          </a:p>
          <a:p>
            <a:pPr marL="0" indent="0">
              <a:buNone/>
            </a:pPr>
            <a:r>
              <a:rPr lang="fr-BE" dirty="0"/>
              <a:t>Service qui traduit les noms de domaine en adresses IP, utilisant des noms de serveurs hiérarchiques et distribués, ou autres enregistrements (</a:t>
            </a:r>
            <a:r>
              <a:rPr lang="fr-BE" i="1" dirty="0"/>
              <a:t>records)</a:t>
            </a:r>
            <a:r>
              <a:rPr lang="fr-BE" dirty="0"/>
              <a:t>.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F053D65-815D-43D4-AF01-D0E8C24706A6}"/>
              </a:ext>
            </a:extLst>
          </p:cNvPr>
          <p:cNvSpPr txBox="1"/>
          <p:nvPr/>
        </p:nvSpPr>
        <p:spPr>
          <a:xfrm>
            <a:off x="2711329" y="6248400"/>
            <a:ext cx="42033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100" dirty="0"/>
              <a:t>image: https://www.itgeared.com/images/content/1354-2.jpg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1EF73D8-C0F8-40A2-8AAB-71D5C306C091}"/>
              </a:ext>
            </a:extLst>
          </p:cNvPr>
          <p:cNvSpPr txBox="1"/>
          <p:nvPr/>
        </p:nvSpPr>
        <p:spPr>
          <a:xfrm>
            <a:off x="3608220" y="2891028"/>
            <a:ext cx="2145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/>
              <a:t>Hiérarchie du DNS</a:t>
            </a:r>
          </a:p>
        </p:txBody>
      </p:sp>
      <p:pic>
        <p:nvPicPr>
          <p:cNvPr id="1032" name="Picture 8" descr="dns">
            <a:extLst>
              <a:ext uri="{FF2B5EF4-FFF2-40B4-BE49-F238E27FC236}">
                <a16:creationId xmlns:a16="http://schemas.microsoft.com/office/drawing/2014/main" id="{E49D237E-12F4-4944-AD92-D7AF7ADB1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321" y="3230476"/>
            <a:ext cx="6334221" cy="228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8334A36B-B16C-4FC8-AC30-90DD3AAE024C}"/>
              </a:ext>
            </a:extLst>
          </p:cNvPr>
          <p:cNvSpPr txBox="1"/>
          <p:nvPr/>
        </p:nvSpPr>
        <p:spPr>
          <a:xfrm>
            <a:off x="3246540" y="5347469"/>
            <a:ext cx="22650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600" b="1" dirty="0"/>
              <a:t>autres sous-domaines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FFE9964-FB97-4D9B-8A09-AA552B317B2A}"/>
              </a:ext>
            </a:extLst>
          </p:cNvPr>
          <p:cNvSpPr txBox="1"/>
          <p:nvPr/>
        </p:nvSpPr>
        <p:spPr>
          <a:xfrm>
            <a:off x="6096000" y="5347469"/>
            <a:ext cx="3725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600" b="1" dirty="0" err="1"/>
              <a:t>Third</a:t>
            </a:r>
            <a:r>
              <a:rPr lang="fr-BE" sz="1600" b="1" dirty="0"/>
              <a:t>- , </a:t>
            </a:r>
            <a:r>
              <a:rPr lang="fr-BE" sz="1600" b="1" dirty="0" err="1"/>
              <a:t>Fourth</a:t>
            </a:r>
            <a:r>
              <a:rPr lang="fr-BE" sz="1600" b="1" dirty="0"/>
              <a:t>- , … </a:t>
            </a:r>
            <a:r>
              <a:rPr lang="fr-BE" sz="1600" b="1" dirty="0" err="1"/>
              <a:t>level</a:t>
            </a:r>
            <a:r>
              <a:rPr lang="fr-BE" sz="1600" b="1" dirty="0"/>
              <a:t> </a:t>
            </a:r>
            <a:r>
              <a:rPr lang="fr-BE" sz="1600" b="1" dirty="0" err="1"/>
              <a:t>domains</a:t>
            </a:r>
            <a:endParaRPr lang="fr-BE" sz="1600" b="1" dirty="0"/>
          </a:p>
        </p:txBody>
      </p:sp>
    </p:spTree>
    <p:extLst>
      <p:ext uri="{BB962C8B-B14F-4D97-AF65-F5344CB8AC3E}">
        <p14:creationId xmlns:p14="http://schemas.microsoft.com/office/powerpoint/2010/main" val="1798009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2F053D65-815D-43D4-AF01-D0E8C24706A6}"/>
              </a:ext>
            </a:extLst>
          </p:cNvPr>
          <p:cNvSpPr txBox="1"/>
          <p:nvPr/>
        </p:nvSpPr>
        <p:spPr>
          <a:xfrm>
            <a:off x="1327145" y="6235590"/>
            <a:ext cx="42466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100" dirty="0"/>
              <a:t>Image : https://www.itgeared.com/images/content/1354-1.jpg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E750844-9396-44C7-9556-6EA0FD589482}"/>
              </a:ext>
            </a:extLst>
          </p:cNvPr>
          <p:cNvSpPr txBox="1"/>
          <p:nvPr/>
        </p:nvSpPr>
        <p:spPr>
          <a:xfrm>
            <a:off x="6185485" y="2271895"/>
            <a:ext cx="32108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(1) 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Interrogation récursive effectuée par un client </a:t>
            </a:r>
            <a:r>
              <a:rPr lang="fr-FR" dirty="0">
                <a:solidFill>
                  <a:srgbClr val="202122"/>
                </a:solidFill>
                <a:latin typeface="Arial" panose="020B0604020202020204" pitchFamily="34" charset="0"/>
              </a:rPr>
              <a:t>DNS (</a:t>
            </a:r>
            <a:r>
              <a:rPr lang="fr-FR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resolver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).</a:t>
            </a:r>
            <a:b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b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fr-FR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(2 </a:t>
            </a:r>
            <a:r>
              <a:rPr lang="fr-FR" b="1" i="0" dirty="0">
                <a:solidFill>
                  <a:srgbClr val="202122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 7)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Résolution itérative d'un nom dans le DNS par un serveur DNS.</a:t>
            </a:r>
          </a:p>
          <a:p>
            <a:br>
              <a:rPr lang="fr-FR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fr-FR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(8)</a:t>
            </a:r>
            <a:r>
              <a:rPr lang="fr-F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Réponse.</a:t>
            </a:r>
            <a:endParaRPr lang="fr-BE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1019791-0AEA-4430-8E05-7291B6BE7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531" y="1980052"/>
            <a:ext cx="4972986" cy="4118688"/>
          </a:xfrm>
          <a:prstGeom prst="rect">
            <a:avLst/>
          </a:prstGeom>
        </p:spPr>
      </p:pic>
      <p:pic>
        <p:nvPicPr>
          <p:cNvPr id="17" name="Picture 8" descr="dns">
            <a:extLst>
              <a:ext uri="{FF2B5EF4-FFF2-40B4-BE49-F238E27FC236}">
                <a16:creationId xmlns:a16="http://schemas.microsoft.com/office/drawing/2014/main" id="{42F06DD1-518D-4ED4-92AE-DD50CAD23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499" y="260132"/>
            <a:ext cx="4972986" cy="179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F3B5633C-B6B7-44E4-876D-9AB5FC123230}"/>
              </a:ext>
            </a:extLst>
          </p:cNvPr>
          <p:cNvSpPr txBox="1"/>
          <p:nvPr/>
        </p:nvSpPr>
        <p:spPr>
          <a:xfrm>
            <a:off x="6096000" y="5074035"/>
            <a:ext cx="34143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Remarque : </a:t>
            </a:r>
          </a:p>
          <a:p>
            <a:r>
              <a:rPr lang="fr-FR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Le serveur DNS récursif accepte les requêtes récursives (d’où son nom) mais il effectue des requêtes itératives.</a:t>
            </a:r>
            <a:endParaRPr lang="fr-BE" sz="1200" dirty="0"/>
          </a:p>
        </p:txBody>
      </p:sp>
    </p:spTree>
    <p:extLst>
      <p:ext uri="{BB962C8B-B14F-4D97-AF65-F5344CB8AC3E}">
        <p14:creationId xmlns:p14="http://schemas.microsoft.com/office/powerpoint/2010/main" val="3804431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5CA49-D579-4285-B157-12C6B77DA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23415"/>
          </a:xfrm>
        </p:spPr>
        <p:txBody>
          <a:bodyPr/>
          <a:lstStyle/>
          <a:p>
            <a:r>
              <a:rPr lang="fr-BE" i="1" dirty="0"/>
              <a:t>Brute force DNS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DD2BEB-CE90-46FD-923C-4F4F54DCF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37509"/>
            <a:ext cx="9257180" cy="439033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è"/>
            </a:pPr>
            <a:r>
              <a:rPr lang="fr-BE" dirty="0">
                <a:latin typeface="Trebuchet MS (Corps)"/>
                <a:sym typeface="Wingdings" panose="05000000000000000000" pitchFamily="2" charset="2"/>
              </a:rPr>
              <a:t>Itérations sur des </a:t>
            </a:r>
            <a:r>
              <a:rPr lang="fr-FR" b="0" i="0" dirty="0">
                <a:solidFill>
                  <a:srgbClr val="262524"/>
                </a:solidFill>
                <a:effectLst/>
                <a:latin typeface="Trebuchet MS (Corps)"/>
              </a:rPr>
              <a:t>dictionnaires/mots aléatoires, tester toutes les possibilités, …</a:t>
            </a:r>
            <a:br>
              <a:rPr lang="fr-BE" dirty="0">
                <a:latin typeface="Trebuchet MS (Corps)"/>
                <a:sym typeface="Wingdings" panose="05000000000000000000" pitchFamily="2" charset="2"/>
              </a:rPr>
            </a:br>
            <a:r>
              <a:rPr lang="fr-BE" b="1" dirty="0">
                <a:latin typeface="Trebuchet MS (Corps)"/>
                <a:sym typeface="Wingdings" panose="05000000000000000000" pitchFamily="2" charset="2"/>
              </a:rPr>
              <a:t>DNSMAP utilise une </a:t>
            </a:r>
            <a:r>
              <a:rPr lang="fr-BE" b="1" i="1" dirty="0" err="1">
                <a:latin typeface="Trebuchet MS (Corps)"/>
                <a:sym typeface="Wingdings" panose="05000000000000000000" pitchFamily="2" charset="2"/>
              </a:rPr>
              <a:t>wordlist</a:t>
            </a:r>
            <a:r>
              <a:rPr lang="fr-BE" b="1" dirty="0">
                <a:latin typeface="Trebuchet MS (Corps)"/>
                <a:sym typeface="Wingdings" panose="05000000000000000000" pitchFamily="2" charset="2"/>
              </a:rPr>
              <a:t> pour identifier les sous-domaines.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fr-BE" dirty="0">
                <a:latin typeface="Trebuchet MS (Corps)"/>
                <a:sym typeface="Wingdings" panose="05000000000000000000" pitchFamily="2" charset="2"/>
              </a:rPr>
              <a:t>une entrée d’une </a:t>
            </a:r>
            <a:r>
              <a:rPr lang="fr-BE" i="1" dirty="0" err="1">
                <a:latin typeface="Trebuchet MS (Corps)"/>
                <a:sym typeface="Wingdings" panose="05000000000000000000" pitchFamily="2" charset="2"/>
              </a:rPr>
              <a:t>wordlist</a:t>
            </a:r>
            <a:r>
              <a:rPr lang="fr-BE" i="1" dirty="0">
                <a:latin typeface="Trebuchet MS (Corps)"/>
                <a:sym typeface="Wingdings" panose="05000000000000000000" pitchFamily="2" charset="2"/>
              </a:rPr>
              <a:t> </a:t>
            </a:r>
            <a:r>
              <a:rPr lang="fr-BE" dirty="0">
                <a:latin typeface="Trebuchet MS (Corps)"/>
                <a:sym typeface="Wingdings" panose="05000000000000000000" pitchFamily="2" charset="2"/>
              </a:rPr>
              <a:t>= un nom d’hôte testé</a:t>
            </a:r>
          </a:p>
          <a:p>
            <a:pPr lvl="2">
              <a:buFont typeface="Wingdings" panose="05000000000000000000" pitchFamily="2" charset="2"/>
              <a:buChar char="è"/>
            </a:pPr>
            <a:r>
              <a:rPr lang="fr-BE" dirty="0">
                <a:latin typeface="Trebuchet MS (Corps)"/>
                <a:sym typeface="Wingdings" panose="05000000000000000000" pitchFamily="2" charset="2"/>
              </a:rPr>
              <a:t>concaténation de : &lt;nom d’hôte testé&gt; + &lt;nom de domaine attaqué&gt;</a:t>
            </a:r>
            <a:br>
              <a:rPr lang="fr-BE" dirty="0">
                <a:latin typeface="Trebuchet MS (Corps)"/>
                <a:sym typeface="Wingdings" panose="05000000000000000000" pitchFamily="2" charset="2"/>
              </a:rPr>
            </a:br>
            <a:br>
              <a:rPr lang="fr-BE" dirty="0">
                <a:latin typeface="Trebuchet MS (Corps)"/>
                <a:sym typeface="Wingdings" panose="05000000000000000000" pitchFamily="2" charset="2"/>
              </a:rPr>
            </a:br>
            <a:r>
              <a:rPr lang="fr-BE" dirty="0">
                <a:latin typeface="Trebuchet MS (Corps)"/>
                <a:sym typeface="Wingdings" panose="05000000000000000000" pitchFamily="2" charset="2"/>
              </a:rPr>
              <a:t>	</a:t>
            </a:r>
            <a:r>
              <a:rPr lang="fr-BE" b="1" dirty="0">
                <a:latin typeface="Trebuchet MS (Corps)"/>
                <a:sym typeface="Wingdings" panose="05000000000000000000" pitchFamily="2" charset="2"/>
              </a:rPr>
              <a:t>exemple:</a:t>
            </a:r>
            <a:r>
              <a:rPr lang="fr-BE" dirty="0">
                <a:latin typeface="Trebuchet MS (Corps)"/>
                <a:sym typeface="Wingdings" panose="05000000000000000000" pitchFamily="2" charset="2"/>
              </a:rPr>
              <a:t>  			   admin	    . 	      google.com</a:t>
            </a:r>
            <a:br>
              <a:rPr lang="fr-BE" dirty="0">
                <a:latin typeface="Trebuchet MS (Corps)"/>
                <a:sym typeface="Wingdings" panose="05000000000000000000" pitchFamily="2" charset="2"/>
              </a:rPr>
            </a:br>
            <a:r>
              <a:rPr lang="fr-BE" dirty="0">
                <a:latin typeface="Trebuchet MS (Corps)"/>
                <a:sym typeface="Wingdings" panose="05000000000000000000" pitchFamily="2" charset="2"/>
              </a:rPr>
              <a:t>					   test            .         google.com</a:t>
            </a:r>
            <a:endParaRPr lang="fr-FR" b="0" i="0" dirty="0">
              <a:solidFill>
                <a:srgbClr val="000000"/>
              </a:solidFill>
              <a:effectLst/>
              <a:latin typeface="Trebuchet MS (Corps)"/>
            </a:endParaRPr>
          </a:p>
          <a:p>
            <a:pPr marL="0" indent="0">
              <a:buNone/>
            </a:pPr>
            <a:r>
              <a:rPr lang="fr-FR" b="1" i="0" dirty="0">
                <a:solidFill>
                  <a:srgbClr val="000000"/>
                </a:solidFill>
                <a:effectLst/>
                <a:latin typeface="Trebuchet MS (Corps)"/>
              </a:rPr>
              <a:t>Fonctionnement : </a:t>
            </a:r>
            <a:r>
              <a:rPr lang="fr-FR" dirty="0">
                <a:solidFill>
                  <a:srgbClr val="000000"/>
                </a:solidFill>
                <a:latin typeface="Trebuchet MS (Corps)"/>
              </a:rPr>
              <a:t>l’outil</a:t>
            </a:r>
            <a:r>
              <a:rPr lang="fr-FR" b="0" i="0" dirty="0">
                <a:solidFill>
                  <a:srgbClr val="000000"/>
                </a:solidFill>
                <a:effectLst/>
                <a:latin typeface="Trebuchet MS (Corps)"/>
              </a:rPr>
              <a:t> envoie au serveur DNS chacun des domaines à tester.</a:t>
            </a:r>
            <a:br>
              <a:rPr lang="fr-FR" b="0" i="0" dirty="0">
                <a:solidFill>
                  <a:srgbClr val="000000"/>
                </a:solidFill>
                <a:effectLst/>
                <a:latin typeface="Trebuchet MS (Corps)"/>
              </a:rPr>
            </a:br>
            <a:r>
              <a:rPr lang="fr-FR" b="0" i="0" dirty="0">
                <a:solidFill>
                  <a:srgbClr val="000000"/>
                </a:solidFill>
                <a:effectLst/>
                <a:latin typeface="Trebuchet MS (Corps)"/>
              </a:rPr>
              <a:t>Soit:</a:t>
            </a:r>
          </a:p>
          <a:p>
            <a:pPr>
              <a:buFontTx/>
              <a:buChar char="-"/>
            </a:pPr>
            <a:r>
              <a:rPr lang="fr-FR" b="0" i="0" dirty="0">
                <a:solidFill>
                  <a:srgbClr val="000000"/>
                </a:solidFill>
                <a:effectLst/>
                <a:latin typeface="Trebuchet MS (Corps)"/>
              </a:rPr>
              <a:t>le serveur DNS répond au client en disant « </a:t>
            </a:r>
            <a:r>
              <a:rPr lang="fr-FR" b="1" i="1" dirty="0">
                <a:solidFill>
                  <a:srgbClr val="000000"/>
                </a:solidFill>
                <a:effectLst/>
                <a:latin typeface="Trebuchet MS (Corps)"/>
              </a:rPr>
              <a:t>test</a:t>
            </a:r>
            <a:r>
              <a:rPr lang="fr-FR" b="0" i="1" dirty="0">
                <a:solidFill>
                  <a:srgbClr val="000000"/>
                </a:solidFill>
                <a:effectLst/>
                <a:latin typeface="Trebuchet MS (Corps)"/>
              </a:rPr>
              <a:t> n’existe pas en tant qu’hôte chez google.com</a:t>
            </a:r>
            <a:r>
              <a:rPr lang="fr-FR" b="0" i="0" dirty="0">
                <a:solidFill>
                  <a:srgbClr val="000000"/>
                </a:solidFill>
                <a:effectLst/>
                <a:latin typeface="Trebuchet MS (Corps)"/>
              </a:rPr>
              <a:t> » </a:t>
            </a:r>
            <a:r>
              <a:rPr lang="fr-FR" b="0" i="0" dirty="0">
                <a:solidFill>
                  <a:srgbClr val="000000"/>
                </a:solidFill>
                <a:effectLst/>
                <a:latin typeface="Trebuchet MS (Corps)"/>
                <a:sym typeface="Wingdings" panose="05000000000000000000" pitchFamily="2" charset="2"/>
              </a:rPr>
              <a:t> </a:t>
            </a:r>
            <a:r>
              <a:rPr lang="fr-FR" b="0" i="0" dirty="0">
                <a:solidFill>
                  <a:srgbClr val="000000"/>
                </a:solidFill>
                <a:effectLst/>
                <a:latin typeface="Trebuchet MS (Corps)"/>
              </a:rPr>
              <a:t>le programme sait que cet hôte n’existe pas. </a:t>
            </a:r>
          </a:p>
          <a:p>
            <a:pPr>
              <a:buFontTx/>
              <a:buChar char="-"/>
            </a:pPr>
            <a:r>
              <a:rPr lang="fr-FR" b="0" i="0" dirty="0">
                <a:solidFill>
                  <a:srgbClr val="000000"/>
                </a:solidFill>
                <a:effectLst/>
                <a:latin typeface="Trebuchet MS (Corps)"/>
              </a:rPr>
              <a:t>le serveur DNS répond au client en disant « </a:t>
            </a:r>
            <a:r>
              <a:rPr lang="fr-FR" b="1" i="1" dirty="0">
                <a:solidFill>
                  <a:srgbClr val="000000"/>
                </a:solidFill>
                <a:effectLst/>
                <a:latin typeface="Trebuchet MS (Corps)"/>
              </a:rPr>
              <a:t>admin</a:t>
            </a:r>
            <a:r>
              <a:rPr lang="fr-FR" b="0" i="1" dirty="0">
                <a:solidFill>
                  <a:srgbClr val="000000"/>
                </a:solidFill>
                <a:effectLst/>
                <a:latin typeface="Trebuchet MS (Corps)"/>
              </a:rPr>
              <a:t> chez google.com pointe vers l’adresse IP A.B.C.D</a:t>
            </a:r>
            <a:r>
              <a:rPr lang="fr-FR" b="0" i="0" dirty="0">
                <a:solidFill>
                  <a:srgbClr val="000000"/>
                </a:solidFill>
                <a:effectLst/>
                <a:latin typeface="Trebuchet MS (Corps)"/>
              </a:rPr>
              <a:t> ». </a:t>
            </a:r>
            <a:r>
              <a:rPr lang="fr-FR" dirty="0">
                <a:solidFill>
                  <a:srgbClr val="000000"/>
                </a:solidFill>
                <a:latin typeface="Trebuchet MS (Corps)"/>
                <a:sym typeface="Wingdings" panose="05000000000000000000" pitchFamily="2" charset="2"/>
              </a:rPr>
              <a:t></a:t>
            </a:r>
            <a:r>
              <a:rPr lang="fr-FR" b="0" i="0" dirty="0">
                <a:solidFill>
                  <a:srgbClr val="000000"/>
                </a:solidFill>
                <a:effectLst/>
                <a:latin typeface="Trebuchet MS (Corps)"/>
              </a:rPr>
              <a:t> le programme sait que cet hôte existe et connait l’adresse IP correspondante A.B.C.D.</a:t>
            </a:r>
            <a:r>
              <a:rPr lang="fr-FR" dirty="0">
                <a:solidFill>
                  <a:srgbClr val="000000"/>
                </a:solidFill>
                <a:latin typeface="Trebuchet MS (Corps)"/>
              </a:rPr>
              <a:t> </a:t>
            </a:r>
            <a:r>
              <a:rPr lang="fr-FR" dirty="0">
                <a:solidFill>
                  <a:srgbClr val="000000"/>
                </a:solidFill>
                <a:latin typeface="Trebuchet MS (Corps)"/>
                <a:sym typeface="Wingdings" panose="05000000000000000000" pitchFamily="2" charset="2"/>
              </a:rPr>
              <a:t> </a:t>
            </a:r>
            <a:r>
              <a:rPr lang="fr-FR" b="0" i="0" dirty="0">
                <a:solidFill>
                  <a:srgbClr val="000000"/>
                </a:solidFill>
                <a:effectLst/>
                <a:latin typeface="Trebuchet MS (Corps)"/>
              </a:rPr>
              <a:t>sauvegarde dans la liste des hôtes détectés. </a:t>
            </a:r>
            <a:br>
              <a:rPr lang="fr-BE" dirty="0">
                <a:latin typeface="Trebuchet MS (Corps)"/>
                <a:sym typeface="Wingdings" panose="05000000000000000000" pitchFamily="2" charset="2"/>
              </a:rPr>
            </a:br>
            <a:endParaRPr lang="fr-BE" b="1" dirty="0">
              <a:latin typeface="Trebuchet MS (Corps)"/>
            </a:endParaRPr>
          </a:p>
          <a:p>
            <a:pPr marL="0" indent="0">
              <a:buNone/>
            </a:pPr>
            <a:br>
              <a:rPr lang="fr-BE" b="1" dirty="0">
                <a:latin typeface="Trebuchet MS (Corps)"/>
                <a:sym typeface="Wingdings" panose="05000000000000000000" pitchFamily="2" charset="2"/>
              </a:rPr>
            </a:br>
            <a:endParaRPr lang="fr-BE" b="1" dirty="0">
              <a:latin typeface="Trebuchet MS (Corps)"/>
            </a:endParaRPr>
          </a:p>
        </p:txBody>
      </p:sp>
    </p:spTree>
    <p:extLst>
      <p:ext uri="{BB962C8B-B14F-4D97-AF65-F5344CB8AC3E}">
        <p14:creationId xmlns:p14="http://schemas.microsoft.com/office/powerpoint/2010/main" val="933907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5CA49-D579-4285-B157-12C6B77DA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23415"/>
          </a:xfrm>
        </p:spPr>
        <p:txBody>
          <a:bodyPr/>
          <a:lstStyle/>
          <a:p>
            <a:r>
              <a:rPr lang="fr-BE" dirty="0"/>
              <a:t>Résultats de l’outil </a:t>
            </a:r>
            <a:r>
              <a:rPr lang="fr-BE" i="1" dirty="0" err="1"/>
              <a:t>dnsmap</a:t>
            </a:r>
            <a:endParaRPr lang="fr-BE" i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DD2BEB-CE90-46FD-923C-4F4F54DCF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37509"/>
            <a:ext cx="9257180" cy="4390336"/>
          </a:xfrm>
        </p:spPr>
        <p:txBody>
          <a:bodyPr>
            <a:noAutofit/>
          </a:bodyPr>
          <a:lstStyle/>
          <a:p>
            <a:r>
              <a:rPr lang="fr-BE" dirty="0">
                <a:latin typeface="Trebuchet MS (Corps)"/>
                <a:cs typeface="Calibri" panose="020F0502020204030204" pitchFamily="34" charset="0"/>
                <a:sym typeface="Wingdings" panose="05000000000000000000" pitchFamily="2" charset="2"/>
              </a:rPr>
              <a:t>Permet d’obtenir :</a:t>
            </a:r>
          </a:p>
          <a:p>
            <a:pPr lvl="1"/>
            <a:r>
              <a:rPr lang="fr-BE" sz="1800" dirty="0">
                <a:latin typeface="Trebuchet MS (Corps)"/>
                <a:cs typeface="Calibri" panose="020F0502020204030204" pitchFamily="34" charset="0"/>
                <a:sym typeface="Wingdings" panose="05000000000000000000" pitchFamily="2" charset="2"/>
              </a:rPr>
              <a:t>des plages d’</a:t>
            </a:r>
            <a:r>
              <a:rPr lang="fr-BE" sz="1800" dirty="0" err="1">
                <a:latin typeface="Trebuchet MS (Corps)"/>
                <a:cs typeface="Calibri" panose="020F0502020204030204" pitchFamily="34" charset="0"/>
                <a:sym typeface="Wingdings" panose="05000000000000000000" pitchFamily="2" charset="2"/>
              </a:rPr>
              <a:t>IPs</a:t>
            </a:r>
            <a:r>
              <a:rPr lang="fr-BE" sz="1800" dirty="0">
                <a:latin typeface="Trebuchet MS (Corps)"/>
                <a:cs typeface="Calibri" panose="020F0502020204030204" pitchFamily="34" charset="0"/>
                <a:sym typeface="Wingdings" panose="05000000000000000000" pitchFamily="2" charset="2"/>
              </a:rPr>
              <a:t> (</a:t>
            </a:r>
            <a:r>
              <a:rPr lang="fr-BE" sz="1800" i="1" dirty="0" err="1">
                <a:latin typeface="Trebuchet MS (Corps)"/>
                <a:cs typeface="Calibri" panose="020F0502020204030204" pitchFamily="34" charset="0"/>
                <a:sym typeface="Wingdings" panose="05000000000000000000" pitchFamily="2" charset="2"/>
              </a:rPr>
              <a:t>netblocks</a:t>
            </a:r>
            <a:r>
              <a:rPr lang="fr-BE" sz="1800" dirty="0">
                <a:latin typeface="Trebuchet MS (Corps)"/>
                <a:cs typeface="Calibri" panose="020F0502020204030204" pitchFamily="34" charset="0"/>
                <a:sym typeface="Wingdings" panose="05000000000000000000" pitchFamily="2" charset="2"/>
              </a:rPr>
              <a:t>) </a:t>
            </a:r>
            <a:br>
              <a:rPr lang="fr-BE" sz="1800" dirty="0">
                <a:latin typeface="Trebuchet MS (Corps)"/>
                <a:cs typeface="Calibri" panose="020F0502020204030204" pitchFamily="34" charset="0"/>
                <a:sym typeface="Wingdings" panose="05000000000000000000" pitchFamily="2" charset="2"/>
              </a:rPr>
            </a:br>
            <a:r>
              <a:rPr lang="fr-BE" sz="1800" u="sng" dirty="0">
                <a:latin typeface="Trebuchet MS (Corps)"/>
                <a:cs typeface="Calibri" panose="020F0502020204030204" pitchFamily="34" charset="0"/>
                <a:sym typeface="Wingdings" panose="05000000000000000000" pitchFamily="2" charset="2"/>
              </a:rPr>
              <a:t>ex :</a:t>
            </a:r>
            <a:r>
              <a:rPr lang="fr-BE" sz="1800" dirty="0">
                <a:latin typeface="Trebuchet MS (Corps)"/>
                <a:cs typeface="Calibri" panose="020F0502020204030204" pitchFamily="34" charset="0"/>
                <a:sym typeface="Wingdings" panose="05000000000000000000" pitchFamily="2" charset="2"/>
              </a:rPr>
              <a:t>  adresses IP consécutives </a:t>
            </a:r>
            <a:r>
              <a:rPr lang="fr-BE" sz="1800" b="0" i="0" dirty="0">
                <a:solidFill>
                  <a:srgbClr val="3C4858"/>
                </a:solidFill>
                <a:effectLst/>
                <a:latin typeface="Trebuchet MS (Corps)"/>
                <a:cs typeface="Calibri" panose="020F0502020204030204" pitchFamily="34" charset="0"/>
              </a:rPr>
              <a:t>196.25.0.0-196.25.255.255 (196.25.0.0/16 (CIDR))</a:t>
            </a:r>
          </a:p>
          <a:p>
            <a:pPr lvl="1"/>
            <a:r>
              <a:rPr lang="fr-BE" sz="1800" dirty="0">
                <a:solidFill>
                  <a:srgbClr val="3C4858"/>
                </a:solidFill>
                <a:latin typeface="Trebuchet MS (Corps)"/>
                <a:cs typeface="Calibri" panose="020F0502020204030204" pitchFamily="34" charset="0"/>
              </a:rPr>
              <a:t>des </a:t>
            </a:r>
            <a:r>
              <a:rPr lang="fr-BE" sz="1800" b="0" i="0" dirty="0">
                <a:solidFill>
                  <a:srgbClr val="3C4858"/>
                </a:solidFill>
                <a:effectLst/>
                <a:latin typeface="Trebuchet MS (Corps)"/>
                <a:cs typeface="Calibri" panose="020F0502020204030204" pitchFamily="34" charset="0"/>
              </a:rPr>
              <a:t>noms de domaine supplémentaires</a:t>
            </a:r>
          </a:p>
          <a:p>
            <a:pPr marL="457200" lvl="1" indent="0">
              <a:buNone/>
            </a:pPr>
            <a:r>
              <a:rPr lang="fr-BE" sz="1800" dirty="0">
                <a:solidFill>
                  <a:srgbClr val="3C4858"/>
                </a:solidFill>
                <a:latin typeface="Trebuchet MS (Corps)"/>
                <a:cs typeface="Calibri" panose="020F0502020204030204" pitchFamily="34" charset="0"/>
              </a:rPr>
              <a:t>	</a:t>
            </a:r>
            <a:r>
              <a:rPr lang="fr-BE" sz="1800" u="sng" dirty="0">
                <a:solidFill>
                  <a:srgbClr val="3C4858"/>
                </a:solidFill>
                <a:latin typeface="Trebuchet MS (Corps)"/>
                <a:cs typeface="Calibri" panose="020F0502020204030204" pitchFamily="34" charset="0"/>
              </a:rPr>
              <a:t>e</a:t>
            </a:r>
            <a:r>
              <a:rPr lang="fr-BE" sz="1800" b="0" i="0" u="sng" dirty="0">
                <a:solidFill>
                  <a:srgbClr val="3C4858"/>
                </a:solidFill>
                <a:effectLst/>
                <a:latin typeface="Trebuchet MS (Corps)"/>
                <a:cs typeface="Calibri" panose="020F0502020204030204" pitchFamily="34" charset="0"/>
              </a:rPr>
              <a:t>x :</a:t>
            </a:r>
            <a:r>
              <a:rPr lang="fr-BE" sz="1800" b="0" i="0" dirty="0">
                <a:solidFill>
                  <a:srgbClr val="3C4858"/>
                </a:solidFill>
                <a:effectLst/>
                <a:latin typeface="Trebuchet MS (Corps)"/>
                <a:cs typeface="Calibri" panose="020F0502020204030204" pitchFamily="34" charset="0"/>
              </a:rPr>
              <a:t> test.google.com ou admin.google.</a:t>
            </a:r>
            <a:r>
              <a:rPr lang="fr-BE" sz="1800" dirty="0">
                <a:solidFill>
                  <a:srgbClr val="3C4858"/>
                </a:solidFill>
                <a:latin typeface="Trebuchet MS (Corps)"/>
                <a:cs typeface="Calibri" panose="020F0502020204030204" pitchFamily="34" charset="0"/>
              </a:rPr>
              <a:t>com</a:t>
            </a:r>
          </a:p>
          <a:p>
            <a:pPr marL="457200" lvl="1" indent="0">
              <a:buNone/>
            </a:pPr>
            <a:endParaRPr lang="fr-BE" sz="1800" dirty="0">
              <a:solidFill>
                <a:srgbClr val="3C4858"/>
              </a:solidFill>
              <a:latin typeface="Trebuchet MS (Corps)"/>
              <a:cs typeface="Calibri" panose="020F0502020204030204" pitchFamily="34" charset="0"/>
            </a:endParaRPr>
          </a:p>
          <a:p>
            <a:pPr lvl="1"/>
            <a:r>
              <a:rPr lang="fr-BE" sz="1800" dirty="0">
                <a:solidFill>
                  <a:srgbClr val="3C4858"/>
                </a:solidFill>
                <a:latin typeface="Trebuchet MS (Corps)"/>
                <a:cs typeface="Calibri" panose="020F0502020204030204" pitchFamily="34" charset="0"/>
              </a:rPr>
              <a:t>d’autres </a:t>
            </a:r>
            <a:r>
              <a:rPr lang="fr-BE" sz="1800" b="0" i="0" dirty="0">
                <a:solidFill>
                  <a:srgbClr val="3C4858"/>
                </a:solidFill>
                <a:effectLst/>
                <a:latin typeface="Trebuchet MS (Corps)"/>
                <a:cs typeface="Calibri" panose="020F0502020204030204" pitchFamily="34" charset="0"/>
              </a:rPr>
              <a:t>informations </a:t>
            </a:r>
            <a:r>
              <a:rPr lang="fr-BE" sz="1800" dirty="0">
                <a:solidFill>
                  <a:srgbClr val="3C4858"/>
                </a:solidFill>
                <a:latin typeface="Trebuchet MS (Corps)"/>
                <a:cs typeface="Calibri" panose="020F0502020204030204" pitchFamily="34" charset="0"/>
              </a:rPr>
              <a:t>utiles provenant des records </a:t>
            </a:r>
            <a:r>
              <a:rPr lang="fr-BE" sz="1800" b="0" i="0" dirty="0">
                <a:solidFill>
                  <a:srgbClr val="3C4858"/>
                </a:solidFill>
                <a:effectLst/>
                <a:latin typeface="Trebuchet MS (Corps)"/>
                <a:cs typeface="Calibri" panose="020F0502020204030204" pitchFamily="34" charset="0"/>
              </a:rPr>
              <a:t>… (ex: numéro de téléphone)</a:t>
            </a:r>
            <a:endParaRPr lang="fr-BE" b="1" dirty="0">
              <a:latin typeface="Trebuchet MS (Corps)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fr-BE" dirty="0">
              <a:latin typeface="Trebuchet MS (Corps)"/>
            </a:endParaRPr>
          </a:p>
        </p:txBody>
      </p:sp>
    </p:spTree>
    <p:extLst>
      <p:ext uri="{BB962C8B-B14F-4D97-AF65-F5344CB8AC3E}">
        <p14:creationId xmlns:p14="http://schemas.microsoft.com/office/powerpoint/2010/main" val="2310518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FCE79B-6B6F-4290-8684-C2B2B7C9F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02" y="642825"/>
            <a:ext cx="6142915" cy="748145"/>
          </a:xfrm>
        </p:spPr>
        <p:txBody>
          <a:bodyPr>
            <a:normAutofit/>
          </a:bodyPr>
          <a:lstStyle/>
          <a:p>
            <a:r>
              <a:rPr lang="fr-BE" dirty="0"/>
              <a:t>Utilisations finales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3E16D8-953A-479C-B2AE-DD60F5095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0948" y="1907587"/>
            <a:ext cx="8596668" cy="4638008"/>
          </a:xfrm>
        </p:spPr>
        <p:txBody>
          <a:bodyPr>
            <a:normAutofit fontScale="92500" lnSpcReduction="20000"/>
          </a:bodyPr>
          <a:lstStyle/>
          <a:p>
            <a:r>
              <a:rPr lang="fr-BE" dirty="0">
                <a:solidFill>
                  <a:schemeClr val="tx1"/>
                </a:solidFill>
              </a:rPr>
              <a:t>Identifier des serveurs distants intéressants (ex: </a:t>
            </a:r>
            <a:r>
              <a:rPr lang="fr-BE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admin.google.com</a:t>
            </a:r>
            <a:r>
              <a:rPr lang="fr-BE" dirty="0">
                <a:solidFill>
                  <a:schemeClr val="tx1"/>
                </a:solidFill>
              </a:rPr>
              <a:t> ) pour une attaque.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fr-BE" dirty="0">
                <a:solidFill>
                  <a:schemeClr val="tx1"/>
                </a:solidFill>
              </a:rPr>
              <a:t>Augmente la zone d’attaque.</a:t>
            </a:r>
          </a:p>
          <a:p>
            <a:r>
              <a:rPr lang="fr-BE" dirty="0">
                <a:solidFill>
                  <a:schemeClr val="tx1"/>
                </a:solidFill>
              </a:rPr>
              <a:t>Trouver des serveurs mal configurés/non corrigés (ex: </a:t>
            </a:r>
            <a:r>
              <a:rPr lang="fr-BE" u="sng" dirty="0">
                <a:solidFill>
                  <a:schemeClr val="tx1"/>
                </a:solidFill>
              </a:rPr>
              <a:t>test123456.google.com</a:t>
            </a:r>
            <a:r>
              <a:rPr lang="fr-BE" dirty="0">
                <a:solidFill>
                  <a:schemeClr val="tx1"/>
                </a:solidFill>
              </a:rPr>
              <a:t>)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fr-FR">
                <a:solidFill>
                  <a:schemeClr val="tx1"/>
                </a:solidFill>
              </a:rPr>
              <a:t>Portes </a:t>
            </a:r>
            <a:r>
              <a:rPr lang="fr-FR" dirty="0">
                <a:solidFill>
                  <a:schemeClr val="tx1"/>
                </a:solidFill>
              </a:rPr>
              <a:t>ouvertes supplémentaires aux </a:t>
            </a:r>
            <a:r>
              <a:rPr lang="fr-FR">
                <a:solidFill>
                  <a:schemeClr val="tx1"/>
                </a:solidFill>
              </a:rPr>
              <a:t>menaces.</a:t>
            </a:r>
            <a:endParaRPr lang="fr-FR" dirty="0">
              <a:solidFill>
                <a:schemeClr val="tx1"/>
              </a:solidFill>
            </a:endParaRPr>
          </a:p>
          <a:p>
            <a:pPr lvl="2"/>
            <a:r>
              <a:rPr lang="fr-FR" dirty="0">
                <a:solidFill>
                  <a:schemeClr val="tx1"/>
                </a:solidFill>
              </a:rPr>
              <a:t>ex: Twitch (Amazon) qui avait des serveurs mal configurés.</a:t>
            </a:r>
          </a:p>
          <a:p>
            <a:r>
              <a:rPr lang="fr-FR" dirty="0">
                <a:solidFill>
                  <a:schemeClr val="tx1"/>
                </a:solidFill>
              </a:rPr>
              <a:t>Trouver les appareils intégrés configurés à l'aide des services DNS dynamiques (par exemple : caméras fonctionnant avec des adresses IP (</a:t>
            </a:r>
            <a:r>
              <a:rPr lang="fr-FR" i="1" dirty="0">
                <a:solidFill>
                  <a:schemeClr val="tx1"/>
                </a:solidFill>
              </a:rPr>
              <a:t>linksys-cam.com</a:t>
            </a:r>
            <a:r>
              <a:rPr lang="fr-FR" dirty="0">
                <a:solidFill>
                  <a:schemeClr val="tx1"/>
                </a:solidFill>
              </a:rPr>
              <a:t>).</a:t>
            </a:r>
            <a:endParaRPr lang="fr-BE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Trouver des noms de domaine qui permettront de mapper des plages IP (</a:t>
            </a:r>
            <a:r>
              <a:rPr lang="fr-FR" i="1" dirty="0" err="1">
                <a:solidFill>
                  <a:schemeClr val="tx1"/>
                </a:solidFill>
              </a:rPr>
              <a:t>netblocks</a:t>
            </a:r>
            <a:r>
              <a:rPr lang="fr-FR" i="1" dirty="0">
                <a:solidFill>
                  <a:schemeClr val="tx1"/>
                </a:solidFill>
              </a:rPr>
              <a:t>) </a:t>
            </a:r>
            <a:r>
              <a:rPr lang="fr-FR" dirty="0">
                <a:solidFill>
                  <a:schemeClr val="tx1"/>
                </a:solidFill>
              </a:rPr>
              <a:t>non évidentes/difficiles à trouver de l’organisation cible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dirty="0">
                <a:solidFill>
                  <a:schemeClr val="tx1"/>
                </a:solidFill>
              </a:rPr>
              <a:t>(suite à des recherches dans le registre (</a:t>
            </a:r>
            <a:r>
              <a:rPr lang="fr-FR" i="1" dirty="0">
                <a:solidFill>
                  <a:schemeClr val="tx1"/>
                </a:solidFill>
              </a:rPr>
              <a:t>whois</a:t>
            </a:r>
            <a:r>
              <a:rPr lang="fr-FR" dirty="0">
                <a:solidFill>
                  <a:schemeClr val="tx1"/>
                </a:solidFill>
              </a:rPr>
              <a:t>) ).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fr-FR" dirty="0">
                <a:solidFill>
                  <a:schemeClr val="tx1"/>
                </a:solidFill>
              </a:rPr>
              <a:t>Elargit la zone d’attaque.</a:t>
            </a:r>
          </a:p>
          <a:p>
            <a:r>
              <a:rPr lang="fr-FR" dirty="0">
                <a:solidFill>
                  <a:schemeClr val="tx1"/>
                </a:solidFill>
              </a:rPr>
              <a:t>Des sous-domaines découverts peuvent</a:t>
            </a:r>
            <a:r>
              <a:rPr lang="fr-FR" i="1" dirty="0">
                <a:solidFill>
                  <a:schemeClr val="tx1"/>
                </a:solidFill>
              </a:rPr>
              <a:t> </a:t>
            </a:r>
            <a:r>
              <a:rPr lang="fr-FR" dirty="0">
                <a:solidFill>
                  <a:schemeClr val="tx1"/>
                </a:solidFill>
              </a:rPr>
              <a:t>se résoudre en adresses IP internes à une organisation.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fr-FR" dirty="0">
                <a:solidFill>
                  <a:schemeClr val="tx1"/>
                </a:solidFill>
              </a:rPr>
              <a:t>Possible d'énumérer les serveurs internes d'une organisation à partir d’Internet en utilisant uniquement la résolution DNS standard 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dirty="0">
                <a:solidFill>
                  <a:schemeClr val="tx1"/>
                </a:solidFill>
              </a:rPr>
              <a:t>(l’inverse d’une </a:t>
            </a:r>
            <a:r>
              <a:rPr lang="fr-FR" i="1" dirty="0">
                <a:solidFill>
                  <a:schemeClr val="tx1"/>
                </a:solidFill>
              </a:rPr>
              <a:t>DNS Transfer Zone</a:t>
            </a:r>
            <a:r>
              <a:rPr lang="fr-FR" dirty="0">
                <a:solidFill>
                  <a:schemeClr val="tx1"/>
                </a:solidFill>
              </a:rPr>
              <a:t>).</a:t>
            </a:r>
            <a:endParaRPr lang="fr-BE" dirty="0">
              <a:solidFill>
                <a:schemeClr val="tx1"/>
              </a:solidFill>
            </a:endParaRPr>
          </a:p>
        </p:txBody>
      </p:sp>
      <p:sp>
        <p:nvSpPr>
          <p:cNvPr id="6" name="AutoShape 2" descr="Blog | OmahTI - Ilmu Komputer UGM">
            <a:extLst>
              <a:ext uri="{FF2B5EF4-FFF2-40B4-BE49-F238E27FC236}">
                <a16:creationId xmlns:a16="http://schemas.microsoft.com/office/drawing/2014/main" id="{6A8306E0-E1FB-44EB-9FCA-3A8DAC5E5B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BE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B73E376-6B72-4CD9-8989-2EA44D4B2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381" y="312405"/>
            <a:ext cx="3666034" cy="140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961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08B97B-D2BB-456F-8169-E85F9C666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Installation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6D6EA7D-7EE0-4F24-803C-E7C2C4872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24085"/>
            <a:ext cx="8596668" cy="4417278"/>
          </a:xfrm>
        </p:spPr>
        <p:txBody>
          <a:bodyPr>
            <a:normAutofit/>
          </a:bodyPr>
          <a:lstStyle/>
          <a:p>
            <a:r>
              <a:rPr lang="fr-BE" dirty="0"/>
              <a:t>Inclus dans Kali Linux par défaut</a:t>
            </a:r>
            <a:r>
              <a:rPr lang="fr-BE" b="1" dirty="0"/>
              <a:t>. </a:t>
            </a:r>
            <a:br>
              <a:rPr lang="fr-BE" b="1" dirty="0"/>
            </a:br>
            <a:endParaRPr lang="fr-BE" b="1" dirty="0"/>
          </a:p>
          <a:p>
            <a:r>
              <a:rPr lang="fr-BE" u="sng" dirty="0"/>
              <a:t>ou commande d’installation :</a:t>
            </a:r>
            <a:r>
              <a:rPr lang="fr-BE" dirty="0"/>
              <a:t> </a:t>
            </a:r>
          </a:p>
          <a:p>
            <a:pPr marL="0" indent="0">
              <a:buNone/>
            </a:pPr>
            <a:r>
              <a:rPr lang="fr-BE" dirty="0"/>
              <a:t>	# &lt;</a:t>
            </a:r>
            <a:r>
              <a:rPr lang="fr-BE" dirty="0" err="1"/>
              <a:t>make</a:t>
            </a:r>
            <a:r>
              <a:rPr lang="fr-BE" dirty="0"/>
              <a:t>/</a:t>
            </a:r>
            <a:r>
              <a:rPr lang="fr-BE" dirty="0" err="1"/>
              <a:t>apt</a:t>
            </a:r>
            <a:r>
              <a:rPr lang="fr-BE" dirty="0"/>
              <a:t>&gt; </a:t>
            </a:r>
            <a:r>
              <a:rPr lang="fr-BE" dirty="0" err="1"/>
              <a:t>install</a:t>
            </a:r>
            <a:r>
              <a:rPr lang="fr-BE" dirty="0"/>
              <a:t> </a:t>
            </a:r>
            <a:r>
              <a:rPr lang="fr-BE" dirty="0" err="1"/>
              <a:t>dnsmap</a:t>
            </a:r>
            <a:r>
              <a:rPr lang="fr-BE" dirty="0"/>
              <a:t> </a:t>
            </a:r>
            <a:br>
              <a:rPr lang="fr-BE" dirty="0"/>
            </a:br>
            <a:endParaRPr lang="fr-BE" u="sng" dirty="0"/>
          </a:p>
          <a:p>
            <a:r>
              <a:rPr lang="fr-BE" u="sng" dirty="0"/>
              <a:t>ou  installation par copie des fichiers source depuis le </a:t>
            </a:r>
            <a:r>
              <a:rPr lang="fr-BE" i="1" u="sng" dirty="0"/>
              <a:t>repository</a:t>
            </a:r>
            <a:r>
              <a:rPr lang="fr-BE" u="sng" dirty="0"/>
              <a:t> : </a:t>
            </a:r>
          </a:p>
          <a:p>
            <a:pPr marL="0" indent="0">
              <a:buNone/>
            </a:pPr>
            <a:r>
              <a:rPr lang="fr-BE" dirty="0"/>
              <a:t>	# </a:t>
            </a:r>
            <a:r>
              <a:rPr lang="fr-BE" dirty="0" err="1"/>
              <a:t>cp</a:t>
            </a:r>
            <a:r>
              <a:rPr lang="fr-BE" dirty="0"/>
              <a:t> ./</a:t>
            </a:r>
            <a:r>
              <a:rPr lang="fr-BE" dirty="0" err="1"/>
              <a:t>dnsmap</a:t>
            </a:r>
            <a:r>
              <a:rPr lang="fr-BE" dirty="0"/>
              <a:t> /</a:t>
            </a:r>
            <a:r>
              <a:rPr lang="fr-BE" dirty="0" err="1"/>
              <a:t>usr</a:t>
            </a:r>
            <a:r>
              <a:rPr lang="fr-BE" dirty="0"/>
              <a:t>/local/bin/</a:t>
            </a:r>
            <a:r>
              <a:rPr lang="fr-BE" dirty="0" err="1"/>
              <a:t>dnsmap</a:t>
            </a:r>
            <a:br>
              <a:rPr lang="fr-BE" dirty="0"/>
            </a:br>
            <a:br>
              <a:rPr lang="fr-BE" dirty="0"/>
            </a:br>
            <a:r>
              <a:rPr lang="fr-BE" dirty="0"/>
              <a:t>	pour fonction de script </a:t>
            </a:r>
            <a:r>
              <a:rPr lang="fr-BE" dirty="0" err="1"/>
              <a:t>multi-domains</a:t>
            </a:r>
            <a:r>
              <a:rPr lang="fr-BE" dirty="0"/>
              <a:t> : </a:t>
            </a:r>
            <a:br>
              <a:rPr lang="fr-BE" dirty="0"/>
            </a:br>
            <a:r>
              <a:rPr lang="fr-BE" dirty="0"/>
              <a:t>	# </a:t>
            </a:r>
            <a:r>
              <a:rPr lang="fr-BE" dirty="0" err="1"/>
              <a:t>cp</a:t>
            </a:r>
            <a:r>
              <a:rPr lang="fr-BE" dirty="0"/>
              <a:t> ./dnsmap-bulk.sh /</a:t>
            </a:r>
            <a:r>
              <a:rPr lang="fr-BE" dirty="0" err="1"/>
              <a:t>usr</a:t>
            </a:r>
            <a:r>
              <a:rPr lang="fr-BE" dirty="0"/>
              <a:t>/local/bin  (pour dnsmap-bulk.sh)</a:t>
            </a:r>
            <a:br>
              <a:rPr lang="fr-BE" dirty="0"/>
            </a:br>
            <a:r>
              <a:rPr lang="fr-BE" dirty="0"/>
              <a:t>	</a:t>
            </a:r>
            <a:br>
              <a:rPr lang="fr-BE" dirty="0"/>
            </a:br>
            <a:r>
              <a:rPr lang="fr-BE" dirty="0"/>
              <a:t>	pour les autorisation d’exécution:</a:t>
            </a:r>
            <a:br>
              <a:rPr lang="fr-BE" dirty="0"/>
            </a:br>
            <a:r>
              <a:rPr lang="fr-BE" dirty="0"/>
              <a:t>	# chmod </a:t>
            </a:r>
            <a:r>
              <a:rPr lang="fr-BE" dirty="0" err="1"/>
              <a:t>ugo+x</a:t>
            </a:r>
            <a:r>
              <a:rPr lang="fr-BE" dirty="0"/>
              <a:t> /usr/local/bin/dnsmap-bulk.sh</a:t>
            </a:r>
          </a:p>
        </p:txBody>
      </p:sp>
    </p:spTree>
    <p:extLst>
      <p:ext uri="{BB962C8B-B14F-4D97-AF65-F5344CB8AC3E}">
        <p14:creationId xmlns:p14="http://schemas.microsoft.com/office/powerpoint/2010/main" val="1324472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5CA49-D579-4285-B157-12C6B77DA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68824"/>
          </a:xfrm>
        </p:spPr>
        <p:txBody>
          <a:bodyPr/>
          <a:lstStyle/>
          <a:p>
            <a:r>
              <a:rPr lang="fr-BE" dirty="0"/>
              <a:t>Utilisation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DD2BEB-CE90-46FD-923C-4F4F54DCF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96788"/>
            <a:ext cx="9381066" cy="4651611"/>
          </a:xfrm>
        </p:spPr>
        <p:txBody>
          <a:bodyPr>
            <a:normAutofit fontScale="92500" lnSpcReduction="20000"/>
          </a:bodyPr>
          <a:lstStyle/>
          <a:p>
            <a:r>
              <a:rPr lang="fr-BE" b="1" dirty="0"/>
              <a:t>Exécution : </a:t>
            </a:r>
          </a:p>
          <a:p>
            <a:pPr marL="0" indent="0">
              <a:buNone/>
            </a:pPr>
            <a:r>
              <a:rPr lang="fr-BE" b="1" dirty="0"/>
              <a:t>	$ </a:t>
            </a:r>
            <a:r>
              <a:rPr lang="fr-BE" dirty="0" err="1"/>
              <a:t>dnsmap</a:t>
            </a:r>
            <a:r>
              <a:rPr lang="fr-BE" dirty="0"/>
              <a:t> &lt;nom d’</a:t>
            </a:r>
            <a:r>
              <a:rPr lang="fr-BE" dirty="0" err="1"/>
              <a:t>hôte.nom-de-domaine</a:t>
            </a:r>
            <a:r>
              <a:rPr lang="fr-BE" dirty="0"/>
              <a:t>&gt;</a:t>
            </a:r>
            <a:br>
              <a:rPr lang="fr-BE" dirty="0"/>
            </a:br>
            <a:endParaRPr lang="fr-BE" dirty="0"/>
          </a:p>
          <a:p>
            <a:r>
              <a:rPr lang="fr-BE" b="1" dirty="0"/>
              <a:t>Options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BE" b="1" dirty="0"/>
              <a:t>-w  &lt;</a:t>
            </a:r>
            <a:r>
              <a:rPr lang="fr-BE" b="1" i="1" dirty="0"/>
              <a:t>source-</a:t>
            </a:r>
            <a:r>
              <a:rPr lang="fr-BE" b="1" i="1" dirty="0" err="1"/>
              <a:t>path</a:t>
            </a:r>
            <a:r>
              <a:rPr lang="fr-BE" b="1" dirty="0"/>
              <a:t>&gt; </a:t>
            </a:r>
            <a:r>
              <a:rPr lang="fr-BE" i="1" dirty="0" err="1"/>
              <a:t>bruteforcing</a:t>
            </a:r>
            <a:r>
              <a:rPr lang="fr-BE" dirty="0"/>
              <a:t> à l’aide d’une </a:t>
            </a:r>
            <a:r>
              <a:rPr lang="fr-BE" i="1" dirty="0" err="1"/>
              <a:t>wordlist</a:t>
            </a:r>
            <a:r>
              <a:rPr lang="fr-BE" dirty="0"/>
              <a:t> (par défaut / de l’utilisateur)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BE" b="1" dirty="0"/>
              <a:t>-c  &lt;</a:t>
            </a:r>
            <a:r>
              <a:rPr lang="fr-BE" b="1" i="1" dirty="0"/>
              <a:t>destination-</a:t>
            </a:r>
            <a:r>
              <a:rPr lang="fr-BE" b="1" i="1" dirty="0" err="1"/>
              <a:t>path</a:t>
            </a:r>
            <a:r>
              <a:rPr lang="fr-BE" b="1" dirty="0"/>
              <a:t>&gt; </a:t>
            </a:r>
            <a:r>
              <a:rPr lang="fr-BE" dirty="0"/>
              <a:t>résultats enregistrés dans un CSV pour lecture/traitement ultérieur.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BE" dirty="0"/>
              <a:t>-r </a:t>
            </a:r>
            <a:r>
              <a:rPr lang="fr-BE" b="1" dirty="0"/>
              <a:t>&lt;</a:t>
            </a:r>
            <a:r>
              <a:rPr lang="fr-BE" b="1" i="1" dirty="0"/>
              <a:t>destination-</a:t>
            </a:r>
            <a:r>
              <a:rPr lang="fr-BE" b="1" i="1" dirty="0" err="1"/>
              <a:t>path</a:t>
            </a:r>
            <a:r>
              <a:rPr lang="fr-BE" b="1" dirty="0"/>
              <a:t>&gt; </a:t>
            </a:r>
            <a:r>
              <a:rPr lang="fr-BE" dirty="0"/>
              <a:t>résultats enregistrés dans un document .txt (peut être réutilisé par l’outil). Sinon, chemin par défaut.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BE" b="1" dirty="0"/>
              <a:t>-d &lt;</a:t>
            </a:r>
            <a:r>
              <a:rPr lang="fr-BE" b="1" i="1" dirty="0"/>
              <a:t>nombre</a:t>
            </a:r>
            <a:r>
              <a:rPr lang="fr-BE" b="1" dirty="0"/>
              <a:t>&gt; </a:t>
            </a:r>
            <a:r>
              <a:rPr lang="fr-BE" dirty="0"/>
              <a:t>maximum entre 2 requêtes DNS (millisecondes). Le délai est aléatoire entre 2 requêtes (recommandé pour ne pas tuer la bande passante).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BE" b="1" dirty="0"/>
              <a:t>-i &lt;ip1,ip2,…&gt; </a:t>
            </a:r>
            <a:r>
              <a:rPr lang="fr-BE" dirty="0"/>
              <a:t>ignore des adresses IP.</a:t>
            </a:r>
            <a:br>
              <a:rPr lang="fr-BE" dirty="0"/>
            </a:br>
            <a:endParaRPr lang="fr-BE" dirty="0"/>
          </a:p>
          <a:p>
            <a:r>
              <a:rPr lang="fr-BE" b="1" dirty="0"/>
              <a:t>dnsmap-bulk.sh  </a:t>
            </a:r>
            <a:r>
              <a:rPr lang="fr-BE" dirty="0"/>
              <a:t>&lt;filepath-to-domains.txt&gt; : exécutable pour exécuter le </a:t>
            </a:r>
            <a:r>
              <a:rPr lang="fr-BE" i="1" dirty="0" err="1"/>
              <a:t>bruteforcing</a:t>
            </a:r>
            <a:r>
              <a:rPr lang="fr-BE" dirty="0"/>
              <a:t> de plusieurs domaines en même temps.</a:t>
            </a:r>
            <a:br>
              <a:rPr lang="fr-BE" dirty="0"/>
            </a:br>
            <a:endParaRPr lang="fr-BE" dirty="0"/>
          </a:p>
          <a:p>
            <a:pPr marL="0" indent="0">
              <a:buNone/>
            </a:pPr>
            <a:r>
              <a:rPr lang="fr-BE" dirty="0"/>
              <a:t>	</a:t>
            </a:r>
            <a:r>
              <a:rPr lang="fr-BE" b="1" u="sng" dirty="0"/>
              <a:t>Remarque </a:t>
            </a:r>
            <a:r>
              <a:rPr lang="fr-BE" b="1" dirty="0"/>
              <a:t>: </a:t>
            </a:r>
            <a:r>
              <a:rPr lang="fr-BE" dirty="0"/>
              <a:t>L’outil ne doit pas être utilisé avec les privilèges root (</a:t>
            </a:r>
            <a:r>
              <a:rPr lang="fr-BE" dirty="0" err="1"/>
              <a:t>sudo</a:t>
            </a:r>
            <a:r>
              <a:rPr lang="fr-BE" dirty="0"/>
              <a:t>).</a:t>
            </a:r>
            <a:br>
              <a:rPr lang="fr-BE" dirty="0"/>
            </a:br>
            <a:r>
              <a:rPr lang="fr-BE" dirty="0"/>
              <a:t>			    (pas nécessaire et raisons de sécurité)</a:t>
            </a:r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78083377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1527</Words>
  <Application>Microsoft Office PowerPoint</Application>
  <PresentationFormat>Grand écran</PresentationFormat>
  <Paragraphs>119</Paragraphs>
  <Slides>14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1" baseType="lpstr">
      <vt:lpstr>Arial</vt:lpstr>
      <vt:lpstr>Trebuchet MS</vt:lpstr>
      <vt:lpstr>Trebuchet MS (Corps)</vt:lpstr>
      <vt:lpstr>Verdana</vt:lpstr>
      <vt:lpstr>Wingdings</vt:lpstr>
      <vt:lpstr>Wingdings 3</vt:lpstr>
      <vt:lpstr>Facette</vt:lpstr>
      <vt:lpstr>Présentation de l’outil DNSMAP</vt:lpstr>
      <vt:lpstr>Qu’est ce que c’est DNSMAP?</vt:lpstr>
      <vt:lpstr>Rappel</vt:lpstr>
      <vt:lpstr>Présentation PowerPoint</vt:lpstr>
      <vt:lpstr>Brute force DNS</vt:lpstr>
      <vt:lpstr>Résultats de l’outil dnsmap</vt:lpstr>
      <vt:lpstr>Utilisations finales</vt:lpstr>
      <vt:lpstr>Installation</vt:lpstr>
      <vt:lpstr>Utilisation</vt:lpstr>
      <vt:lpstr>Bruteforcing de sous-domaines DNS</vt:lpstr>
      <vt:lpstr>Démonstration vidéo</vt:lpstr>
      <vt:lpstr>Conclusion </vt:lpstr>
      <vt:lpstr>Outils similaires</vt:lpstr>
      <vt:lpstr>Références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de l’outil DNSMAP</dc:title>
  <dc:creator>Pierre-Yves CRUTZEN</dc:creator>
  <cp:lastModifiedBy>P C</cp:lastModifiedBy>
  <cp:revision>266</cp:revision>
  <dcterms:created xsi:type="dcterms:W3CDTF">2021-09-24T16:09:31Z</dcterms:created>
  <dcterms:modified xsi:type="dcterms:W3CDTF">2021-10-09T08:47:38Z</dcterms:modified>
</cp:coreProperties>
</file>